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1"/>
  </p:notesMasterIdLst>
  <p:sldIdLst>
    <p:sldId id="546" r:id="rId3"/>
    <p:sldId id="276" r:id="rId4"/>
    <p:sldId id="277" r:id="rId5"/>
    <p:sldId id="281" r:id="rId6"/>
    <p:sldId id="628" r:id="rId7"/>
    <p:sldId id="267" r:id="rId8"/>
    <p:sldId id="269" r:id="rId9"/>
    <p:sldId id="611" r:id="rId10"/>
    <p:sldId id="612" r:id="rId11"/>
    <p:sldId id="283" r:id="rId12"/>
    <p:sldId id="274" r:id="rId13"/>
    <p:sldId id="275" r:id="rId14"/>
    <p:sldId id="270" r:id="rId15"/>
    <p:sldId id="260" r:id="rId16"/>
    <p:sldId id="629" r:id="rId17"/>
    <p:sldId id="605" r:id="rId18"/>
    <p:sldId id="613" r:id="rId19"/>
    <p:sldId id="614" r:id="rId20"/>
    <p:sldId id="620" r:id="rId21"/>
    <p:sldId id="626" r:id="rId22"/>
    <p:sldId id="279" r:id="rId23"/>
    <p:sldId id="286" r:id="rId24"/>
    <p:sldId id="264" r:id="rId25"/>
    <p:sldId id="615" r:id="rId26"/>
    <p:sldId id="624" r:id="rId27"/>
    <p:sldId id="261" r:id="rId28"/>
    <p:sldId id="266" r:id="rId29"/>
    <p:sldId id="62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562C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F8E9B4-75AE-4705-9F9D-BD91578D5403}" v="614" dt="2022-01-16T10:34:11.477"/>
    <p1510:client id="{CB0D1C2D-47F0-49A8-92E7-6F9EC699DC1B}" v="238" dt="2022-01-16T17:19:22.020"/>
    <p1510:client id="{E7972D8A-0FA4-4E4F-946A-D4744CA5E14F}" v="506" dt="2022-01-16T10:07:23.4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1D73B-AE67-4457-8204-1194D5033665}" type="datetimeFigureOut">
              <a:rPr lang="en-AU" smtClean="0"/>
              <a:t>16/01/2022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D2B35-1844-4A93-A472-2FABF66BB8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033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86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[Surend]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Major insight was that the computer does not need to understand the English for the system to operate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D2B35-1844-4A93-A472-2FABF66BB882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5716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[Surend]</a:t>
            </a:r>
          </a:p>
          <a:p>
            <a:r>
              <a:rPr lang="en-AU"/>
              <a:t>7:37am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D2B35-1844-4A93-A472-2FABF66BB882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3855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Key points of interest: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Simplified parsing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Many to many reasoning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Increasingly easy to integrate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Temporal reasoning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92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927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[Surend]</a:t>
            </a:r>
          </a:p>
          <a:p>
            <a:r>
              <a:rPr lang="en-US"/>
              <a:t>Four points on the circle:</a:t>
            </a:r>
          </a:p>
          <a:p>
            <a:pPr marL="228600" indent="-228600">
              <a:buAutoNum type="arabicPeriod"/>
            </a:pPr>
            <a:r>
              <a:rPr lang="en-US"/>
              <a:t>Policy Development</a:t>
            </a:r>
          </a:p>
          <a:p>
            <a:pPr marL="228600" indent="-228600">
              <a:buAutoNum type="arabicPeriod"/>
            </a:pPr>
            <a:r>
              <a:rPr lang="en-US"/>
              <a:t>Accurate Policy Capture in Legislation and Software</a:t>
            </a:r>
          </a:p>
          <a:p>
            <a:pPr marL="228600" indent="-228600">
              <a:buAutoNum type="arabicPeriod"/>
            </a:pPr>
            <a:r>
              <a:rPr lang="en-US"/>
              <a:t>Policy Administration</a:t>
            </a:r>
          </a:p>
          <a:p>
            <a:pPr marL="228600" indent="-228600">
              <a:buAutoNum type="arabicPeriod"/>
            </a:pPr>
            <a:r>
              <a:rPr lang="en-US"/>
              <a:t>Policy Feedback loop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D2B35-1844-4A93-A472-2FABF66BB882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3234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[Don]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D2B35-1844-4A93-A472-2FABF66BB88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576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[Don]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D2B35-1844-4A93-A472-2FABF66BB882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7171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[Don]</a:t>
            </a:r>
            <a:endParaRPr lang="en-AU"/>
          </a:p>
          <a:p>
            <a:r>
              <a:rPr lang="en-AU"/>
              <a:t>5 minutes – 7:30am Canberra (8:30pm London)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D2B35-1844-4A93-A472-2FABF66BB88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2570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[Surend]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26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[Surend]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208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[Surend]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D2B35-1844-4A93-A472-2FABF66BB88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3006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[Surend]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D2B35-1844-4A93-A472-2FABF66BB88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9494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[Surend]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D2B35-1844-4A93-A472-2FABF66BB882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7581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mailto:mailto:quietperiod_ww_grp@oracle.com" TargetMode="External"/><Relationship Id="rId2" Type="http://schemas.openxmlformats.org/officeDocument/2006/relationships/hyperlink" Target="https://confluence.oraclecorp.com/confluence/display/DemandCenter/Safe+Harbor+Disclosures+for+Presentations" TargetMode="Externa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jpeg"/><Relationship Id="rId4" Type="http://schemas.openxmlformats.org/officeDocument/2006/relationships/image" Target="../media/image6.sv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9A240-8E53-49B1-A0FA-447E9AB1B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B0B6F-C21A-4593-8586-DF7D02958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83EA8-5F0E-4ADD-BFA3-357D0965F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E031-4BAA-482D-87F9-816F816E7E37}" type="datetimeFigureOut">
              <a:rPr lang="en-AU" smtClean="0"/>
              <a:t>16/01/2022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B35E2-EB84-4006-A4CD-E8EDB43F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53B48-D57D-4C44-9C6D-C5B3054BC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F5A0-99C3-4BB5-8686-C6D3DB509A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4627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E93A-3546-48DA-BEB5-42C8A5D88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43D68-047F-4D06-8786-A3E3F274B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004B7-030B-4BBA-80CB-82A522E0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E031-4BAA-482D-87F9-816F816E7E37}" type="datetimeFigureOut">
              <a:rPr lang="en-AU" smtClean="0"/>
              <a:t>16/01/2022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05FFA-0B47-426F-8A27-7A6505DDF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A4370-9BDA-43DA-87D7-DB8C1B30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F5A0-99C3-4BB5-8686-C6D3DB509A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712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1CB7B7-C8FF-4B60-A9EF-64EE1D2C2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3241E-E06A-407A-9C77-F89C18A2C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9A4C5-8735-4A07-8568-90BE95A1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E031-4BAA-482D-87F9-816F816E7E37}" type="datetimeFigureOut">
              <a:rPr lang="en-AU" smtClean="0"/>
              <a:t>16/01/2022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CC2D5-C4B3-472E-B8EA-92230DFD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C0ACE-1B7B-4CA1-8566-365ADA0D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F5A0-99C3-4BB5-8686-C6D3DB509A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2729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ight -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B4D86BA-0324-4CFB-8752-C34AB1C7DA95}"/>
              </a:ext>
            </a:extLst>
          </p:cNvPr>
          <p:cNvSpPr/>
          <p:nvPr userDrawn="1"/>
        </p:nvSpPr>
        <p:spPr>
          <a:xfrm>
            <a:off x="783878" y="3804904"/>
            <a:ext cx="30175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A9AF7-F5CE-844F-BBE4-0C983CB99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BEA035-D7A5-4B84-9F05-5163378E9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10158984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divider title (up to 2 lines)</a:t>
            </a:r>
          </a:p>
        </p:txBody>
      </p:sp>
      <p:sp>
        <p:nvSpPr>
          <p:cNvPr id="9" name="Subhead">
            <a:extLst>
              <a:ext uri="{FF2B5EF4-FFF2-40B4-BE49-F238E27FC236}">
                <a16:creationId xmlns:a16="http://schemas.microsoft.com/office/drawing/2014/main" id="{7CDB1F3E-E2D2-44FE-A725-E3ED1480C83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132641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EE127CFA-8D5C-584E-9C61-6685B547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24235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A8D35-C90D-428D-8E15-6F958679D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26A55-50C7-43D1-9A4E-DE6E3157868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[Date]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ED885-1287-4046-BFFE-E5DEC702C7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Copyright © 2021, Oracle and/or its affiliates  |  Confidential: Highly 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1380-E61D-4D70-B7A9-EA2CA56D14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3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C96C0F11-AAE4-4147-BF68-F2C0EE130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84" y="20917"/>
            <a:ext cx="4331516" cy="2542941"/>
          </a:xfrm>
          <a:prstGeom prst="rect">
            <a:avLst/>
          </a:prstGeom>
        </p:spPr>
      </p:pic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2" name="Oracle Logo" descr="Oracle Logo">
            <a:extLst>
              <a:ext uri="{FF2B5EF4-FFF2-40B4-BE49-F238E27FC236}">
                <a16:creationId xmlns:a16="http://schemas.microsoft.com/office/drawing/2014/main" id="{37E7F181-1615-4A41-B1E8-B9FF5CDED0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949" y="1132368"/>
            <a:ext cx="1524893" cy="320040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AE562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5595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3188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6349A69-90E3-45DB-BC86-3B7FB26B13E2}"/>
              </a:ext>
            </a:extLst>
          </p:cNvPr>
          <p:cNvSpPr/>
          <p:nvPr userDrawn="1"/>
        </p:nvSpPr>
        <p:spPr>
          <a:xfrm>
            <a:off x="0" y="0"/>
            <a:ext cx="190482" cy="685736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968"/>
          </a:p>
        </p:txBody>
      </p:sp>
    </p:spTree>
    <p:extLst>
      <p:ext uri="{BB962C8B-B14F-4D97-AF65-F5344CB8AC3E}">
        <p14:creationId xmlns:p14="http://schemas.microsoft.com/office/powerpoint/2010/main" val="3005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31DBF8-F618-4198-88BA-FD1569B297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E332461-0228-4CE6-818B-14050AF0840D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AA26E-E9A4-4CE1-9157-28062D2322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DA01-00EF-4B14-8325-24C1135260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">
            <a:extLst>
              <a:ext uri="{FF2B5EF4-FFF2-40B4-BE49-F238E27FC236}">
                <a16:creationId xmlns:a16="http://schemas.microsoft.com/office/drawing/2014/main" id="{B9AD53CC-DC4B-493A-A31F-251C368113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00201"/>
            <a:ext cx="10671175" cy="4506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3FB6D10-A56F-46BF-8672-E18296A83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10671048" cy="8229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1920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709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201"/>
            <a:ext cx="10671175" cy="4506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4D9CD-CDC4-4642-8CDA-7351404FC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5C278-52DE-4C8A-933B-1109B3282E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7CF7386-AF3C-4BD8-832B-AC56F7B7E4F1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CE12F3-375D-4B05-A71D-DA14DF8ADB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59FA82-C146-45DF-AE7B-4B5698706B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54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OTag">
            <a:extLst>
              <a:ext uri="{FF2B5EF4-FFF2-40B4-BE49-F238E27FC236}">
                <a16:creationId xmlns:a16="http://schemas.microsoft.com/office/drawing/2014/main" id="{DDE8776E-BE08-D148-AA47-8308E0EAE4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9740FE-E1B8-466B-970A-4E081BCA3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59A2DB-C5C1-4EE1-AACB-216D980708B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D225CC8-2DCD-421C-8DA9-5A1321322184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C0504-19F8-4069-8B02-83766B3CAF7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D6D2F-6BC7-48B4-B7A5-AD19749245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88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8297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8521" y="1608298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297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5FA2D-6C94-456B-8DE9-80C7A3BE2C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06EC0-4AE6-4D7C-87DE-D393DC47ED9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41E71E9-A8ED-4FF5-B66D-14641AA84A5F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94DB29-C2B8-4F61-8419-EEE3D1E837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4C4FB3-367C-49DA-9BEF-99BD8CD346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5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4263415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56971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7951511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5067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2FFF47-983C-4CE2-9048-1317EB4F3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56EEFB-7FCA-4C8C-BD9A-59CFF6BBA9A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BEB99C5-A240-43E3-B2F9-F67C2DE25171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95ECF-3404-41BC-B49D-2616D7312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9C599-3545-4260-BC77-88BD7619A10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21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4A20-0A3C-4476-ABE1-62CBF3CE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04880-EAE4-44DC-A5AC-156A8BCC1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F1828-3AF6-49AD-9EBC-ED5A0922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E031-4BAA-482D-87F9-816F816E7E37}" type="datetimeFigureOut">
              <a:rPr lang="en-AU" smtClean="0"/>
              <a:t>16/01/2022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5E2E8-A702-4EB9-AD35-2AA7307E0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7F386-5B22-42C8-BCD6-FA8CB90AC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F5A0-99C3-4BB5-8686-C6D3DB509A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88837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4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4261915" y="1609724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56083" y="1609724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7951236" y="1609724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45405" y="1609724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6210A-4112-4730-8F81-3CAE5C391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D3E0A-0143-42FC-B8B6-EBC1FF99000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46C5096-6188-4396-9E8E-C7DC5E109130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46B54D-91F2-4210-9BEA-3B59824207D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900B02-4438-4597-85D3-D93A97B154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1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4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9724"/>
            <a:ext cx="2478024" cy="452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3374450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02001" y="1609724"/>
            <a:ext cx="2478024" cy="452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6107576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5127" y="1609724"/>
            <a:ext cx="2478024" cy="452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Column Divider 3" descr="Column Divider">
            <a:extLst>
              <a:ext uri="{FF2B5EF4-FFF2-40B4-BE49-F238E27FC236}">
                <a16:creationId xmlns:a16="http://schemas.microsoft.com/office/drawing/2014/main" id="{0379F816-270D-4D0F-8838-510AA3E97C28}"/>
              </a:ext>
            </a:extLst>
          </p:cNvPr>
          <p:cNvCxnSpPr>
            <a:cxnSpLocks/>
          </p:cNvCxnSpPr>
          <p:nvPr userDrawn="1"/>
        </p:nvCxnSpPr>
        <p:spPr>
          <a:xfrm>
            <a:off x="8840702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4">
            <a:extLst>
              <a:ext uri="{FF2B5EF4-FFF2-40B4-BE49-F238E27FC236}">
                <a16:creationId xmlns:a16="http://schemas.microsoft.com/office/drawing/2014/main" id="{4FB98D34-E09D-43FC-9515-8F7C37635BF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68254" y="1609724"/>
            <a:ext cx="2478024" cy="452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5C0AC-7132-4356-88D4-79E4A49B2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31A1D-D1FF-4A37-8531-B67D54ED466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381BC09-957D-45CD-9E0C-0CFA8700F9F5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9026-CA1C-465B-ADD5-AE1F9B7A077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64CFB-254B-4876-8556-026D173672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369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3373924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03061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6110222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39359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5" name="Column Divider 3" descr="Column Divider">
            <a:extLst>
              <a:ext uri="{FF2B5EF4-FFF2-40B4-BE49-F238E27FC236}">
                <a16:creationId xmlns:a16="http://schemas.microsoft.com/office/drawing/2014/main" id="{BE2D13B4-3BF3-4416-B638-87C59A2973BB}"/>
              </a:ext>
            </a:extLst>
          </p:cNvPr>
          <p:cNvCxnSpPr>
            <a:cxnSpLocks/>
          </p:cNvCxnSpPr>
          <p:nvPr userDrawn="1"/>
        </p:nvCxnSpPr>
        <p:spPr>
          <a:xfrm>
            <a:off x="8846520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4">
            <a:extLst>
              <a:ext uri="{FF2B5EF4-FFF2-40B4-BE49-F238E27FC236}">
                <a16:creationId xmlns:a16="http://schemas.microsoft.com/office/drawing/2014/main" id="{687CB06A-9B62-47DB-BA7A-177E12DFB1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5659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191157-EC2D-4417-9959-2EA7D1DAF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88CBD-B05C-4885-A081-172C87DCAD8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1BEC230-374E-4E2A-8BB1-C01222A51658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E56F53-8C5C-4F85-9969-353868B64B2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9360B9-A253-468B-B3D3-70CC43B0746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4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8875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8875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EED3DC-3691-46BD-9B48-E2C270C74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E0263-5FD6-4DE6-B9D0-79EF81804AF3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44A390E-87D2-4CBA-AB20-722C39F2889C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C050F-728D-4BEF-B207-F42452F3527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46726-6BED-4C16-B2F2-97FDB0765D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23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10687050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fld id="{9AE8C36C-F008-469A-BF62-824F3D1C5E70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fld id="{E2FE6BCD-072B-4C98-999C-2F1BF08A8651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3AB42C3-C7C2-47CD-8E87-C5D5963E7A0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364986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76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">
            <a:extLst>
              <a:ext uri="{FF2B5EF4-FFF2-40B4-BE49-F238E27FC236}">
                <a16:creationId xmlns:a16="http://schemas.microsoft.com/office/drawing/2014/main" id="{F8627394-C302-DF4A-A2CC-76DC053BE2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76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676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56FC21-9E73-4F6F-9512-715B2F6AE7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4CAAD-4985-4FFF-BE24-1873DC385CA6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7567B211-6658-437D-83F1-FBB0057E47DE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6AD3B-D115-41B9-A024-91B560E170A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57306-2538-4D77-8134-400C30C727E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3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7975-0B61-466D-9FCF-B31DF2BCED0C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3D77D-CD9E-445C-8F26-904F65B51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B69A-3FDC-4CAF-AA64-2A38456C3B7B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EFA0-C12C-4365-A532-D29F81954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038FD-33E0-4C25-AC00-13FEB177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9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24235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A8D35-C90D-428D-8E15-6F958679D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26A55-50C7-43D1-9A4E-DE6E3157868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77B88C8-B304-42E2-BB3F-7BB2000C45BA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ED885-1287-4046-BFFE-E5DEC702C7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1380-E61D-4D70-B7A9-EA2CA56D14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7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1DD04-F776-433B-91EA-CDF28A807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26E17-3A00-4313-9322-DAEDC35BA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555EE-FFE0-43D9-84A6-09A738C2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E031-4BAA-482D-87F9-816F816E7E37}" type="datetimeFigureOut">
              <a:rPr lang="en-AU" smtClean="0"/>
              <a:t>16/01/2022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C671A-E495-4290-85DC-9FF73475B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EEF70-B25A-4059-8694-ECED100D0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F5A0-99C3-4BB5-8686-C6D3DB509A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730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E46438-F717-2B4C-BAC0-BFCDA780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6"/>
          <a:stretch/>
        </p:blipFill>
        <p:spPr>
          <a:xfrm>
            <a:off x="6044249" y="0"/>
            <a:ext cx="6147750" cy="6858000"/>
          </a:xfrm>
          <a:prstGeom prst="rect">
            <a:avLst/>
          </a:prstGeom>
        </p:spPr>
      </p:pic>
      <p:pic>
        <p:nvPicPr>
          <p:cNvPr id="23" name="OTag">
            <a:extLst>
              <a:ext uri="{FF2B5EF4-FFF2-40B4-BE49-F238E27FC236}">
                <a16:creationId xmlns:a16="http://schemas.microsoft.com/office/drawing/2014/main" id="{000C5F04-372F-427E-81C5-11434B356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217" y="6355080"/>
            <a:ext cx="502920" cy="502920"/>
          </a:xfrm>
          <a:prstGeom prst="rect">
            <a:avLst/>
          </a:prstGeom>
        </p:spPr>
      </p:pic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3AB0E-EC5F-476F-B6A9-E6F9CE84E9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72063" cy="2415700"/>
          </a:xfrm>
        </p:spPr>
        <p:txBody>
          <a:bodyPr anchor="b" anchorCtr="0"/>
          <a:lstStyle>
            <a:lvl1pPr>
              <a:defRPr sz="8000" b="1">
                <a:solidFill>
                  <a:srgbClr val="AE562C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F74DF-FD68-4CDF-B4CE-342E7A165BC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4EB18A2-7EBE-4232-99F5-52F53521DCFC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4B030-1E0B-4CB0-87B4-DF6072573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ADD7B5-9676-40DE-A88A-5EC3D33A6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7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07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681203-42C6-B54E-A5F8-FE2DAE3C0E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OTag">
            <a:extLst>
              <a:ext uri="{FF2B5EF4-FFF2-40B4-BE49-F238E27FC236}">
                <a16:creationId xmlns:a16="http://schemas.microsoft.com/office/drawing/2014/main" id="{B620A016-1EBE-426A-BB19-967122948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FA4C3-C577-4944-B23B-0E8CEECA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1F94-A6C5-4BF7-A508-2C3B85711BB9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48FBC-C180-4348-924F-1AD0DE3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93164-8F12-4A57-BCB2-ECAB88B1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30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afe Harb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F7C5FACA-CB69-F341-96EC-260102929140}"/>
              </a:ext>
            </a:extLst>
          </p:cNvPr>
          <p:cNvSpPr txBox="1"/>
          <p:nvPr userDrawn="1"/>
        </p:nvSpPr>
        <p:spPr>
          <a:xfrm>
            <a:off x="766762" y="184150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lvl="0" indent="0">
              <a:lnSpc>
                <a:spcPct val="9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baseline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  <a:latin typeface="+mn-lt"/>
                <a:cs typeface="Oracle Sans Tab" panose="020B0503020204020204" pitchFamily="34" charset="0"/>
              </a:rPr>
              <a:t>Safe harbor statement</a:t>
            </a:r>
          </a:p>
        </p:txBody>
      </p:sp>
      <p:sp>
        <p:nvSpPr>
          <p:cNvPr id="14" name="Text Field">
            <a:extLst>
              <a:ext uri="{FF2B5EF4-FFF2-40B4-BE49-F238E27FC236}">
                <a16:creationId xmlns:a16="http://schemas.microsoft.com/office/drawing/2014/main" id="{EA78FDD8-084D-2D41-A37D-7DE0C431B1DA}"/>
              </a:ext>
            </a:extLst>
          </p:cNvPr>
          <p:cNvSpPr txBox="1"/>
          <p:nvPr userDrawn="1"/>
        </p:nvSpPr>
        <p:spPr>
          <a:xfrm>
            <a:off x="766762" y="1608421"/>
            <a:ext cx="7987939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of August 2020, for most presentations, a safe harbor statement is no longer required, and you will not need to use this slide.  </a:t>
            </a:r>
            <a:b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8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forward looking statement safe harbor slide is required ONLY for external presentations that pertain to: product launches, executive presentations and keynotes at major events, and any event attended by financial analysts.</a:t>
            </a:r>
          </a:p>
          <a:p>
            <a:endParaRPr lang="en-US" sz="18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The notice is available at the </a:t>
            </a:r>
            <a:r>
              <a:rPr lang="en-US" u="sng" dirty="0">
                <a:solidFill>
                  <a:srgbClr val="006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 Harbor Confluence Page</a:t>
            </a:r>
            <a:endParaRPr lang="en-US" dirty="0">
              <a:solidFill>
                <a:srgbClr val="00688C"/>
              </a:solidFill>
            </a:endParaRPr>
          </a:p>
          <a:p>
            <a:r>
              <a:rPr lang="en-US" dirty="0"/>
              <a:t>Contact for Forward Looking Statement: </a:t>
            </a:r>
            <a:r>
              <a:rPr lang="en-US" u="sng" dirty="0">
                <a:solidFill>
                  <a:srgbClr val="00688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quietperiod_ww_grp@oracle.com</a:t>
            </a:r>
            <a:endParaRPr lang="en-US" dirty="0">
              <a:solidFill>
                <a:srgbClr val="00688C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96628B-0EF0-416B-9E8E-3931DFCB9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25676-9912-48C6-9E3A-F4D21A096116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B72738-3834-418C-9636-B18B1A182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840CC-B289-4EEE-9D6C-A6440E686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7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Remot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AB1892A-1B3D-014D-B9C7-BCEDE316FD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>
          <a:xfrm>
            <a:off x="4876800" y="0"/>
            <a:ext cx="7315200" cy="6858000"/>
          </a:xfrm>
          <a:prstGeom prst="rect">
            <a:avLst/>
          </a:prstGeom>
        </p:spPr>
      </p:pic>
      <p:sp>
        <p:nvSpPr>
          <p:cNvPr id="20" name="Title">
            <a:extLst>
              <a:ext uri="{FF2B5EF4-FFF2-40B4-BE49-F238E27FC236}">
                <a16:creationId xmlns:a16="http://schemas.microsoft.com/office/drawing/2014/main" id="{D94542D5-A1D6-E542-963D-B72B60EDE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5816" y="2351724"/>
            <a:ext cx="6297167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 Tab" panose="020B0503020204020204" pitchFamily="34" charset="0"/>
                <a:ea typeface="+mn-ea"/>
                <a:cs typeface="Oracle Sans Tab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here. Also remove/replace placeholder image as needed.</a:t>
            </a:r>
          </a:p>
        </p:txBody>
      </p:sp>
      <p:sp>
        <p:nvSpPr>
          <p:cNvPr id="21" name="Text Field">
            <a:extLst>
              <a:ext uri="{FF2B5EF4-FFF2-40B4-BE49-F238E27FC236}">
                <a16:creationId xmlns:a16="http://schemas.microsoft.com/office/drawing/2014/main" id="{517ED098-6976-5549-9CFB-EE89734AF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5816" y="3662156"/>
            <a:ext cx="6297168" cy="11324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3CE1CF95-2ED4-4044-A052-7E6E1867A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F5E131-FF87-4B2F-9DB6-B4DB095B758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86FB79-6AF9-4538-98F2-33825A26DEC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EC86372-ED1D-451E-A0DA-92F70A0393B1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D6A4509-AC78-4360-9126-01A3BC6609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2FCDC2-FBB6-46F4-9BD5-AE85C1DC3F2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9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Quote with Data Tex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1C13851-8F5A-3D4E-B2BF-9068624FC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A19B719-F896-40D2-A59B-8E51E7D4B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8800"/>
            <a:ext cx="8049200" cy="2026447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540249"/>
            <a:ext cx="533399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2" name="Text Field 2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877842"/>
            <a:ext cx="5333999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14A2E81-7AA0-4954-BF7E-C076C41AF7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71067" y="1013988"/>
            <a:ext cx="2944208" cy="8148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7ECA2C-4CF8-48ED-893A-2958F9909B90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DCEB30A5-FB54-4DA1-B38D-1B7DE81C6A48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4FDBCE-E35C-4859-AD9D-93665BD69FD5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130C2-E640-4887-BCA9-090F40084C88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55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Quote">
            <a:extLst>
              <a:ext uri="{FF2B5EF4-FFF2-40B4-BE49-F238E27FC236}">
                <a16:creationId xmlns:a16="http://schemas.microsoft.com/office/drawing/2014/main" id="{A13E52A3-3B72-407D-BD94-ADB27B9FC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2844" y="2434528"/>
            <a:ext cx="6067096" cy="1846659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3000" b="0" dirty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image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72844" y="4983135"/>
            <a:ext cx="605462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72844" y="5320728"/>
            <a:ext cx="6054629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D79573CA-7EF3-46CE-91D4-01D1A2F17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F9EF32-2876-8841-ADB8-707F8BDB8530}"/>
              </a:ext>
            </a:extLst>
          </p:cNvPr>
          <p:cNvSpPr txBox="1"/>
          <p:nvPr userDrawn="1"/>
        </p:nvSpPr>
        <p:spPr>
          <a:xfrm>
            <a:off x="1295730" y="3244334"/>
            <a:ext cx="228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Click to add image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48F56FAF-A389-4DEC-BCB5-7C2BCDEBE166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5434085" y="1206535"/>
            <a:ext cx="2944208" cy="841248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45069B-D056-45AF-BC91-ABDBFD0C3D1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CAF2-5875-4790-8762-15A8CDD16E08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fld id="{1412C781-9486-495F-9009-294AB81D9257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75504-AA80-48D0-ABE0-C3B4B0480FBA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2E22D8-777D-4A4E-8190-9C7E9654A63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3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ight - 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4F52034-4D0B-8F48-A20F-8F40B1A92E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448"/>
            <a:ext cx="6560075" cy="6858000"/>
          </a:xfrm>
          <a:prstGeom prst="rect">
            <a:avLst/>
          </a:prstGeom>
        </p:spPr>
      </p:pic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8BC18-3443-48B2-97E6-989B7098DC52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B80FBCF9-2936-4056-9408-59954380108C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C1E3-E104-4942-8AE8-198E477A85F9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68FA8-1974-461B-87A5-6D7032FA1C8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hank You">
            <a:extLst>
              <a:ext uri="{FF2B5EF4-FFF2-40B4-BE49-F238E27FC236}">
                <a16:creationId xmlns:a16="http://schemas.microsoft.com/office/drawing/2014/main" id="{701BFB4F-AD1A-4B21-826E-A2F61F5D8A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2230"/>
            <a:ext cx="5022325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 dirty="0"/>
              <a:t>Thank you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3889800-62E2-CF4C-97E0-CE1310E361A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560075" y="0"/>
            <a:ext cx="5631925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280995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4F52034-4D0B-8F48-A20F-8F40B1A92E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448"/>
            <a:ext cx="12192000" cy="6858000"/>
          </a:xfrm>
          <a:prstGeom prst="rect">
            <a:avLst/>
          </a:prstGeom>
        </p:spPr>
      </p:pic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8BC18-3443-48B2-97E6-989B7098DC52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CD6C986A-168F-4D76-86BB-5B349F7604D5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C1E3-E104-4942-8AE8-198E477A85F9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68FA8-1974-461B-87A5-6D7032FA1C8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hank You">
            <a:extLst>
              <a:ext uri="{FF2B5EF4-FFF2-40B4-BE49-F238E27FC236}">
                <a16:creationId xmlns:a16="http://schemas.microsoft.com/office/drawing/2014/main" id="{701BFB4F-AD1A-4B21-826E-A2F61F5D8A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2230"/>
            <a:ext cx="5022325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 dirty="0"/>
              <a:t>Thank you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4526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racle Logo" descr="Oracle Logo">
            <a:extLst>
              <a:ext uri="{FF2B5EF4-FFF2-40B4-BE49-F238E27FC236}">
                <a16:creationId xmlns:a16="http://schemas.microsoft.com/office/drawing/2014/main" id="{675A5E3C-9B7E-1248-9024-5EE790FC6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854" y="2915192"/>
            <a:ext cx="4896293" cy="102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6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llustration">
            <a:extLst>
              <a:ext uri="{FF2B5EF4-FFF2-40B4-BE49-F238E27FC236}">
                <a16:creationId xmlns:a16="http://schemas.microsoft.com/office/drawing/2014/main" id="{A6848E87-AB7D-1E4B-A882-1731BB7C3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926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8CAED-6966-416F-96DE-48D3061CAD63}"/>
              </a:ext>
            </a:extLst>
          </p:cNvPr>
          <p:cNvSpPr txBox="1"/>
          <p:nvPr userDrawn="1"/>
        </p:nvSpPr>
        <p:spPr>
          <a:xfrm>
            <a:off x="768876" y="2989724"/>
            <a:ext cx="8852644" cy="87855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lang="en-US" sz="3000" b="0" i="0" baseline="0" dirty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Our mission is to help people see data in new ways, discover insights, unlock endless possibilities.</a:t>
            </a:r>
          </a:p>
        </p:txBody>
      </p:sp>
    </p:spTree>
    <p:extLst>
      <p:ext uri="{BB962C8B-B14F-4D97-AF65-F5344CB8AC3E}">
        <p14:creationId xmlns:p14="http://schemas.microsoft.com/office/powerpoint/2010/main" val="9969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9175-E88E-4D07-BF2D-F0DFF87E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261C2-769C-48B3-9056-366F8B6CE6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2CA9A-7B06-4ED7-A69C-824D025B5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ED211A-F353-4661-8219-93D75B18A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E031-4BAA-482D-87F9-816F816E7E37}" type="datetimeFigureOut">
              <a:rPr lang="en-AU" smtClean="0"/>
              <a:t>16/01/2022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6CF6C-E4CE-4F55-AAA4-A947EBACB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01C10-7E6D-4044-BC26-958AB85B9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F5A0-99C3-4BB5-8686-C6D3DB509A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38430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X/Marketing Light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2" name="Oracle Logo" descr="Oracle Logo">
            <a:extLst>
              <a:ext uri="{FF2B5EF4-FFF2-40B4-BE49-F238E27FC236}">
                <a16:creationId xmlns:a16="http://schemas.microsoft.com/office/drawing/2014/main" id="{37E7F181-1615-4A41-B1E8-B9FF5CDED0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949" y="1132368"/>
            <a:ext cx="1524893" cy="320040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Advertising and CX (up to two lines)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59456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4568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2896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3FBFA0-AD13-4C12-A92F-20A558F85DA8}"/>
              </a:ext>
            </a:extLst>
          </p:cNvPr>
          <p:cNvPicPr preferRelativeResize="0"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92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9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5FF636-5AF7-9A48-9532-FFA3A18AD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127AD-303E-4148-925B-F8D85494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E5522-276A-4151-B19E-B34F52E25495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BEA035-D7A5-4B84-9F05-5163378E9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10158984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divider title (up to 2 lines)</a:t>
            </a:r>
          </a:p>
        </p:txBody>
      </p:sp>
      <p:sp>
        <p:nvSpPr>
          <p:cNvPr id="9" name="Subhead">
            <a:extLst>
              <a:ext uri="{FF2B5EF4-FFF2-40B4-BE49-F238E27FC236}">
                <a16:creationId xmlns:a16="http://schemas.microsoft.com/office/drawing/2014/main" id="{7CDB1F3E-E2D2-44FE-A725-E3ED1480C83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3069385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A917-A5C6-447E-8FD2-A719CD726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F699F-0528-4601-9D4C-DF29ED4B8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8D2B2-6E9B-437D-A30B-1D9A4ED0E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6A5715-C0F5-4A8A-A456-87FC9234FF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3C08B3-7B18-41C9-8631-92D18455E4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046B74-A09C-4C17-98A7-EC45E0DE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E031-4BAA-482D-87F9-816F816E7E37}" type="datetimeFigureOut">
              <a:rPr lang="en-AU" smtClean="0"/>
              <a:t>16/01/2022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5F528-736B-44A9-A4E6-9A483CD14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4CAA6-E2E2-404C-9B05-26D61AC1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F5A0-99C3-4BB5-8686-C6D3DB509A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6372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4F1C-FF2A-4F67-8A3D-CF657C53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D4745-F8CC-4826-B2B5-A8E6ADF05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E031-4BAA-482D-87F9-816F816E7E37}" type="datetimeFigureOut">
              <a:rPr lang="en-AU" smtClean="0"/>
              <a:t>16/01/2022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0EE8C-B1ED-455C-AEAD-A4B6ADAFF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D3CA8-0B73-4290-A943-AD7D9648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F5A0-99C3-4BB5-8686-C6D3DB509A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0652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4BE7F5-62E3-4E62-A11F-71B5162B4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E031-4BAA-482D-87F9-816F816E7E37}" type="datetimeFigureOut">
              <a:rPr lang="en-AU" smtClean="0"/>
              <a:t>16/01/2022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F9D444-5654-42EB-BA09-E7ACDB0C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23E0C-7090-4036-A4B3-FA2AE60B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F5A0-99C3-4BB5-8686-C6D3DB509A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2052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9C5E-BDB5-45BC-9A7D-57B57A1E1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FBC21-E607-4E2F-B1E3-877FFA190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FC067-9E77-427E-ACE7-ABCE9F617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B6109-CBBE-4542-B42A-FFC73FDCD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E031-4BAA-482D-87F9-816F816E7E37}" type="datetimeFigureOut">
              <a:rPr lang="en-AU" smtClean="0"/>
              <a:t>16/01/2022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C38DB-DE0B-4C29-8096-766F8E64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5EDA7-0B99-4A36-992D-88DB0D4C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F5A0-99C3-4BB5-8686-C6D3DB509A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404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5C78C-2021-40E1-B1CC-D925DE8AB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814530-9315-49B0-A3EB-E6847AE784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F825F-E131-4539-94F1-96D408CF4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3C7F9-14E2-4485-8FE3-39558ADE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E031-4BAA-482D-87F9-816F816E7E37}" type="datetimeFigureOut">
              <a:rPr lang="en-AU" smtClean="0"/>
              <a:t>16/01/2022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E65CA-A5FC-4BB4-8991-72A85B50A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59AA1-6195-4C8C-BB10-173F1496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F5A0-99C3-4BB5-8686-C6D3DB509A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4179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C6D2DC-6DC0-4CCC-8F60-EB2DA72B7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6CD4F-CC92-4D14-8DD5-C41086264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15B76-D705-4BCE-BFD6-8D615B47D7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0E031-4BAA-482D-87F9-816F816E7E37}" type="datetimeFigureOut">
              <a:rPr lang="en-AU" smtClean="0"/>
              <a:t>16/01/2022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67432-8E3E-416A-8592-DF47EFE7F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687AE-F150-4BDC-8040-D8462D022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7F5A0-99C3-4BB5-8686-C6D3DB509A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181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9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fld id="{82BDA199-1C6F-4B76-931E-007EAA6F75F8}" type="datetime1">
              <a:rPr lang="en-US" smtClean="0"/>
              <a:t>1/16/2022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05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6" Type="http://schemas.openxmlformats.org/officeDocument/2006/relationships/hyperlink" Target="https://github.com/dsyme/ProLaLa2022/tree/main/STATUTE%20Exper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6" Type="http://schemas.openxmlformats.org/officeDocument/2006/relationships/hyperlink" Target="https://github.com/dsyme/ProLaLa2022/tree/main/STATUTE%20Expert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OracleIADoc" TargetMode="External"/><Relationship Id="rId2" Type="http://schemas.openxmlformats.org/officeDocument/2006/relationships/hyperlink" Target="https://bit.ly/OracleCXI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l.acm.org/doi/10.1145/158976.158997" TargetMode="External"/><Relationship Id="rId4" Type="http://schemas.openxmlformats.org/officeDocument/2006/relationships/hyperlink" Target="https://dl.acm.org/doi/10.1145/112646.112660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mailto:dsyme@microsoft.com" TargetMode="External"/><Relationship Id="rId3" Type="http://schemas.openxmlformats.org/officeDocument/2006/relationships/hyperlink" Target="https://www.linkedin.com/in/davinfifield/" TargetMode="External"/><Relationship Id="rId7" Type="http://schemas.openxmlformats.org/officeDocument/2006/relationships/hyperlink" Target="https://www.linkedin.com/in/don-syme-558b58" TargetMode="External"/><Relationship Id="rId2" Type="http://schemas.openxmlformats.org/officeDocument/2006/relationships/hyperlink" Target="https://github.com/dsyme/ProLaLa20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urend.dayal@anu.edu.au" TargetMode="External"/><Relationship Id="rId5" Type="http://schemas.openxmlformats.org/officeDocument/2006/relationships/hyperlink" Target="https://www.linkedin.com/in/surenddayal/" TargetMode="External"/><Relationship Id="rId4" Type="http://schemas.openxmlformats.org/officeDocument/2006/relationships/hyperlink" Target="mailto:davin.fifield@oracle.com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1E8EA9-79BF-6D4F-910F-52959C9C9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/>
              <a:t>What Does a Toolchain for Automating Legislation Eventually Become?</a:t>
            </a:r>
            <a:endParaRPr lang="en-US" sz="5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47EAE3-F38B-7642-86F7-42BC37D35DF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2524" y="4135193"/>
            <a:ext cx="10243149" cy="1203289"/>
          </a:xfrm>
        </p:spPr>
        <p:txBody>
          <a:bodyPr/>
          <a:lstStyle/>
          <a:p>
            <a:r>
              <a:rPr lang="en-GB" dirty="0">
                <a:solidFill>
                  <a:srgbClr val="AE562C"/>
                </a:solidFill>
                <a:cs typeface="Oracle Sans Tab" panose="020B0503020204020204" pitchFamily="34" charset="0"/>
              </a:rPr>
              <a:t>Davin Fifield – VP Product Development, Oracle</a:t>
            </a:r>
          </a:p>
          <a:p>
            <a:r>
              <a:rPr lang="en-GB" dirty="0">
                <a:solidFill>
                  <a:srgbClr val="AE562C"/>
                </a:solidFill>
                <a:cs typeface="Oracle Sans Tab" panose="020B0503020204020204" pitchFamily="34" charset="0"/>
              </a:rPr>
              <a:t>Surend Dayal – Partner, Deloitte; Senior Lecturer (Hon.), Australian National University </a:t>
            </a:r>
          </a:p>
          <a:p>
            <a:r>
              <a:rPr lang="en-GB" dirty="0">
                <a:solidFill>
                  <a:srgbClr val="AE562C"/>
                </a:solidFill>
                <a:cs typeface="Oracle Sans Tab" panose="020B0503020204020204" pitchFamily="34" charset="0"/>
              </a:rPr>
              <a:t>Don Syme – Principal Researcher, Microsoft (1998-); </a:t>
            </a:r>
            <a:r>
              <a:rPr lang="en-GB" dirty="0" err="1">
                <a:solidFill>
                  <a:srgbClr val="AE562C"/>
                </a:solidFill>
                <a:cs typeface="Oracle Sans Tab" panose="020B0503020204020204" pitchFamily="34" charset="0"/>
              </a:rPr>
              <a:t>SoftLaw</a:t>
            </a:r>
            <a:r>
              <a:rPr lang="en-GB" dirty="0">
                <a:solidFill>
                  <a:srgbClr val="AE562C"/>
                </a:solidFill>
                <a:cs typeface="Oracle Sans Tab" panose="020B0503020204020204" pitchFamily="34" charset="0"/>
              </a:rPr>
              <a:t> (1990-91)</a:t>
            </a:r>
          </a:p>
        </p:txBody>
      </p:sp>
    </p:spTree>
    <p:extLst>
      <p:ext uri="{BB962C8B-B14F-4D97-AF65-F5344CB8AC3E}">
        <p14:creationId xmlns:p14="http://schemas.microsoft.com/office/powerpoint/2010/main" val="133033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5B9CE8A-7977-4999-BA6A-51930F5F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“Practical isomorphism” = maintenance under change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19EB48-C770-40DB-98F2-A028F2B60CF5}"/>
              </a:ext>
            </a:extLst>
          </p:cNvPr>
          <p:cNvSpPr txBox="1"/>
          <p:nvPr/>
        </p:nvSpPr>
        <p:spPr>
          <a:xfrm>
            <a:off x="961698" y="2104696"/>
            <a:ext cx="5591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Legislation/Interpretation/Policy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D556A-4C4B-4AD9-9220-5E3B19C3038F}"/>
              </a:ext>
            </a:extLst>
          </p:cNvPr>
          <p:cNvSpPr txBox="1"/>
          <p:nvPr/>
        </p:nvSpPr>
        <p:spPr>
          <a:xfrm>
            <a:off x="8510163" y="2104696"/>
            <a:ext cx="1082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Rules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81DB1E0-4F31-427E-B120-486880AC621B}"/>
              </a:ext>
            </a:extLst>
          </p:cNvPr>
          <p:cNvSpPr/>
          <p:nvPr/>
        </p:nvSpPr>
        <p:spPr>
          <a:xfrm>
            <a:off x="3993502" y="3185920"/>
            <a:ext cx="373224" cy="783771"/>
          </a:xfrm>
          <a:prstGeom prst="downArrow">
            <a:avLst/>
          </a:prstGeom>
          <a:solidFill>
            <a:srgbClr val="AE5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480BDE-CFED-47E0-A77E-A353E83EC746}"/>
              </a:ext>
            </a:extLst>
          </p:cNvPr>
          <p:cNvSpPr txBox="1"/>
          <p:nvPr/>
        </p:nvSpPr>
        <p:spPr>
          <a:xfrm>
            <a:off x="8510163" y="4466140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Rules’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A002CEC-63B1-4FFB-8674-2EDAF9676D6E}"/>
              </a:ext>
            </a:extLst>
          </p:cNvPr>
          <p:cNvSpPr/>
          <p:nvPr/>
        </p:nvSpPr>
        <p:spPr>
          <a:xfrm>
            <a:off x="8864725" y="3185920"/>
            <a:ext cx="373224" cy="783771"/>
          </a:xfrm>
          <a:prstGeom prst="downArrow">
            <a:avLst/>
          </a:prstGeom>
          <a:solidFill>
            <a:srgbClr val="AE5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EA1E58-83F2-4C06-AE45-8D72C9C35403}"/>
              </a:ext>
            </a:extLst>
          </p:cNvPr>
          <p:cNvSpPr txBox="1"/>
          <p:nvPr/>
        </p:nvSpPr>
        <p:spPr>
          <a:xfrm>
            <a:off x="961698" y="4466140"/>
            <a:ext cx="590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Legislation’/Interpretation’/Policy’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220012C-6B78-4F20-BEE7-C08EE6645EF3}"/>
              </a:ext>
            </a:extLst>
          </p:cNvPr>
          <p:cNvCxnSpPr>
            <a:cxnSpLocks/>
          </p:cNvCxnSpPr>
          <p:nvPr/>
        </p:nvCxnSpPr>
        <p:spPr>
          <a:xfrm>
            <a:off x="6788228" y="4758526"/>
            <a:ext cx="1711786" cy="0"/>
          </a:xfrm>
          <a:prstGeom prst="straightConnector1">
            <a:avLst/>
          </a:prstGeom>
          <a:ln w="127000">
            <a:solidFill>
              <a:srgbClr val="AE562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61F843A-4C74-4280-8617-C4B05BEBAE70}"/>
              </a:ext>
            </a:extLst>
          </p:cNvPr>
          <p:cNvSpPr txBox="1"/>
          <p:nvPr/>
        </p:nvSpPr>
        <p:spPr>
          <a:xfrm>
            <a:off x="4366726" y="3234259"/>
            <a:ext cx="42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Δ</a:t>
            </a:r>
            <a:endParaRPr lang="en-GB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1141F9-F6C4-41BE-81F0-CD9DF775D4CD}"/>
              </a:ext>
            </a:extLst>
          </p:cNvPr>
          <p:cNvSpPr txBox="1"/>
          <p:nvPr/>
        </p:nvSpPr>
        <p:spPr>
          <a:xfrm>
            <a:off x="9289841" y="3234259"/>
            <a:ext cx="42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Δ</a:t>
            </a:r>
            <a:endParaRPr lang="en-GB" sz="2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922AF1-F0CD-4001-AE6C-4A17E9AAC9E1}"/>
              </a:ext>
            </a:extLst>
          </p:cNvPr>
          <p:cNvCxnSpPr>
            <a:cxnSpLocks/>
          </p:cNvCxnSpPr>
          <p:nvPr/>
        </p:nvCxnSpPr>
        <p:spPr>
          <a:xfrm>
            <a:off x="6798377" y="2405291"/>
            <a:ext cx="1711786" cy="0"/>
          </a:xfrm>
          <a:prstGeom prst="straightConnector1">
            <a:avLst/>
          </a:prstGeom>
          <a:ln w="127000">
            <a:solidFill>
              <a:srgbClr val="AE562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6B71F4E4-177E-4A40-9131-735590C3008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45D60D9-5372-5F40-9443-0F9AE5BDC3C8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10</a:t>
            </a:fld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35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21" grpId="0"/>
      <p:bldP spid="23" grpId="0" animBg="1"/>
      <p:bldP spid="34" grpId="0"/>
      <p:bldP spid="37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C2DD6E7-2020-43AA-91D0-B04FB994B9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58" b="24081"/>
          <a:stretch/>
        </p:blipFill>
        <p:spPr>
          <a:xfrm>
            <a:off x="568132" y="727787"/>
            <a:ext cx="4134498" cy="5206482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30CF000-9C7B-48D3-8E61-90DB3DF7BD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5"/>
          <a:stretch/>
        </p:blipFill>
        <p:spPr>
          <a:xfrm>
            <a:off x="6380274" y="611154"/>
            <a:ext cx="4127976" cy="53231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8B03E7-6B17-4EF1-99AE-0F3FC734A922}"/>
              </a:ext>
            </a:extLst>
          </p:cNvPr>
          <p:cNvSpPr txBox="1"/>
          <p:nvPr/>
        </p:nvSpPr>
        <p:spPr>
          <a:xfrm>
            <a:off x="568132" y="6246846"/>
            <a:ext cx="73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https://github.com/dsyme/ProLaLa2022/tree/main/STATUTE%20Expert</a:t>
            </a:r>
            <a:r>
              <a:rPr lang="en-AU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6671216-BEDB-46E9-B165-54C90DC94FC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45D60D9-5372-5F40-9443-0F9AE5BDC3C8}" type="slidenum">
              <a:rPr lang="en-US" sz="1200" smtClean="0">
                <a:solidFill>
                  <a:schemeClr val="tx1">
                    <a:lumMod val="85000"/>
                  </a:schemeClr>
                </a:solidFill>
              </a:rPr>
              <a:pPr algn="r"/>
              <a:t>11</a:t>
            </a:fld>
            <a:endParaRPr lang="en-US" sz="12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784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C2DD6E7-2020-43AA-91D0-B04FB994B9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58" b="24081"/>
          <a:stretch/>
        </p:blipFill>
        <p:spPr>
          <a:xfrm>
            <a:off x="568132" y="727787"/>
            <a:ext cx="4134498" cy="5206482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557215C-EE72-4646-9BDE-90B6CB652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74" y="611154"/>
            <a:ext cx="3993103" cy="52904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4F529-CD5A-48DC-BF16-E4E22CE184AF}"/>
              </a:ext>
            </a:extLst>
          </p:cNvPr>
          <p:cNvSpPr txBox="1"/>
          <p:nvPr/>
        </p:nvSpPr>
        <p:spPr>
          <a:xfrm>
            <a:off x="568132" y="6246846"/>
            <a:ext cx="73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https://github.com/dsyme/ProLaLa2022/tree/main/STATUTE%20Expert</a:t>
            </a:r>
            <a:r>
              <a:rPr lang="en-AU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DCF4F88-9070-46EE-981E-5E3BC55366A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45D60D9-5372-5F40-9443-0F9AE5BDC3C8}" type="slidenum">
              <a:rPr lang="en-US" sz="1200" smtClean="0">
                <a:solidFill>
                  <a:schemeClr val="tx1">
                    <a:lumMod val="85000"/>
                  </a:schemeClr>
                </a:solidFill>
              </a:rPr>
              <a:pPr algn="r"/>
              <a:t>12</a:t>
            </a:fld>
            <a:endParaRPr lang="en-US" sz="12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8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5B9CE8A-7977-4999-BA6A-51930F5F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STATUTE Expert Methodology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37F10C-AC58-4E94-8D1B-343EFD5F6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Addressed deeply practical considerations</a:t>
            </a:r>
          </a:p>
          <a:p>
            <a:pPr lvl="1"/>
            <a:r>
              <a:rPr lang="en-GB" dirty="0"/>
              <a:t>Methodology for Modelling</a:t>
            </a:r>
          </a:p>
          <a:p>
            <a:pPr lvl="1"/>
            <a:r>
              <a:rPr lang="en-GB" dirty="0"/>
              <a:t>Interpretation v. Legislation</a:t>
            </a:r>
          </a:p>
          <a:p>
            <a:pPr lvl="1"/>
            <a:r>
              <a:rPr lang="en-GB" dirty="0"/>
              <a:t>Business Process Automation</a:t>
            </a:r>
          </a:p>
          <a:p>
            <a:pPr lvl="1"/>
            <a:r>
              <a:rPr lang="en-GB" dirty="0"/>
              <a:t>Auditing Systems</a:t>
            </a:r>
          </a:p>
          <a:p>
            <a:r>
              <a:rPr lang="en-GB" dirty="0"/>
              <a:t>Note these topics are fundamental to any practical toolchain for automating legislation</a:t>
            </a:r>
          </a:p>
          <a:p>
            <a:r>
              <a:rPr lang="en-GB" dirty="0"/>
              <a:t>Rooted in deep experience with implementing administrative law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790FD-7571-405F-A062-BB62F576DC1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45D60D9-5372-5F40-9443-0F9AE5BDC3C8}" type="slidenum">
              <a:rPr lang="en-US" sz="1200" smtClean="0">
                <a:solidFill>
                  <a:schemeClr val="tx1">
                    <a:lumMod val="85000"/>
                  </a:schemeClr>
                </a:solidFill>
              </a:rPr>
              <a:pPr algn="r"/>
              <a:t>13</a:t>
            </a:fld>
            <a:endParaRPr lang="en-US" sz="12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62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AC211-B788-433F-9244-2C4870EF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1989-1996 – STATUTE First use cases</a:t>
            </a:r>
            <a:endParaRPr lang="en-AU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33462-D989-4D2B-AC10-07EF5063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Claims for non fault accident compensation (New Zealand ACC)</a:t>
            </a:r>
          </a:p>
          <a:p>
            <a:r>
              <a:rPr lang="en-GB" dirty="0"/>
              <a:t>Compensation Claims (Australian Department of Veterans Affairs)</a:t>
            </a:r>
          </a:p>
          <a:p>
            <a:r>
              <a:rPr lang="en-GB" dirty="0"/>
              <a:t>Social Security entitlement and calculation (Australia)</a:t>
            </a:r>
          </a:p>
          <a:p>
            <a:r>
              <a:rPr lang="en-GB" dirty="0"/>
              <a:t>Tax Law Guidance (Her Majesty’s Revenue and Customs, UK)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BCCEE-D277-4593-A6CE-9D9B39FDE8C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45D60D9-5372-5F40-9443-0F9AE5BDC3C8}" type="slidenum">
              <a:rPr lang="en-US" sz="1200" smtClean="0">
                <a:solidFill>
                  <a:schemeClr val="tx1">
                    <a:lumMod val="85000"/>
                  </a:schemeClr>
                </a:solidFill>
              </a:rPr>
              <a:pPr algn="r"/>
              <a:t>14</a:t>
            </a:fld>
            <a:endParaRPr lang="en-US" sz="12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468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D5DF382-272C-4F3D-A3AC-35231DD5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>
                <a:cs typeface="Calibri Light" panose="020F0302020204030204" pitchFamily="34" charset="0"/>
              </a:rPr>
              <a:t>The Present – Oracle Intelligent Advisor</a:t>
            </a:r>
            <a:endParaRPr lang="en-AU" sz="5400" dirty="0"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00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D5DF382-272C-4F3D-A3AC-35231DD5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>
                <a:cs typeface="Calibri Light" panose="020F0302020204030204" pitchFamily="34" charset="0"/>
              </a:rPr>
              <a:t>Demonstration</a:t>
            </a:r>
            <a:endParaRPr lang="en-AU" sz="5400" dirty="0">
              <a:cs typeface="Calibri Light" panose="020F030202020403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AF1C1-8592-4A03-9338-3C6D071AB55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GB" dirty="0"/>
              <a:t>Oracle Policy </a:t>
            </a:r>
            <a:r>
              <a:rPr lang="en-GB" dirty="0" err="1"/>
              <a:t>Modeling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034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E1D5-BA5F-3744-B36F-F45A4A5E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7738"/>
          </a:xfrm>
        </p:spPr>
        <p:txBody>
          <a:bodyPr>
            <a:normAutofit/>
          </a:bodyPr>
          <a:lstStyle/>
          <a:p>
            <a:r>
              <a:rPr lang="en-GB" sz="3600"/>
              <a:t>From a legislative toolchain to </a:t>
            </a:r>
            <a:br>
              <a:rPr lang="en-GB" sz="3600"/>
            </a:br>
            <a:r>
              <a:rPr lang="en-GB" sz="3600"/>
              <a:t>Oracle Intelligent Advisor - Technical</a:t>
            </a:r>
            <a:endParaRPr lang="en-US" sz="3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13071-24FD-404E-B54B-384CD9FD53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5B18B-B65D-4648-8D62-672FC7C57913}"/>
              </a:ext>
            </a:extLst>
          </p:cNvPr>
          <p:cNvSpPr txBox="1"/>
          <p:nvPr/>
        </p:nvSpPr>
        <p:spPr>
          <a:xfrm>
            <a:off x="844216" y="1696705"/>
            <a:ext cx="19224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1989 – 1993</a:t>
            </a:r>
          </a:p>
          <a:p>
            <a:r>
              <a:rPr lang="en-GB" sz="1200"/>
              <a:t>STATUTE Inference Machine</a:t>
            </a:r>
            <a:endParaRPr lang="en-AU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D01E4-0191-4DE4-A8FB-7279DB391C21}"/>
              </a:ext>
            </a:extLst>
          </p:cNvPr>
          <p:cNvSpPr txBox="1"/>
          <p:nvPr/>
        </p:nvSpPr>
        <p:spPr>
          <a:xfrm>
            <a:off x="2819093" y="1690688"/>
            <a:ext cx="11598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1994 – 2002</a:t>
            </a:r>
          </a:p>
          <a:p>
            <a:r>
              <a:rPr lang="en-GB" sz="1200"/>
              <a:t>STATUTE Expert</a:t>
            </a:r>
            <a:endParaRPr lang="en-AU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C7EC4-7273-4A4F-91F6-C3FD5696C320}"/>
              </a:ext>
            </a:extLst>
          </p:cNvPr>
          <p:cNvSpPr txBox="1"/>
          <p:nvPr/>
        </p:nvSpPr>
        <p:spPr>
          <a:xfrm>
            <a:off x="5017759" y="1690688"/>
            <a:ext cx="10855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2003 – 2008</a:t>
            </a:r>
          </a:p>
          <a:p>
            <a:r>
              <a:rPr lang="en-GB" sz="1200" err="1"/>
              <a:t>RuleBurst</a:t>
            </a:r>
            <a:endParaRPr lang="en-AU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9C390-7390-4610-AAAC-2B45666E1284}"/>
              </a:ext>
            </a:extLst>
          </p:cNvPr>
          <p:cNvSpPr txBox="1"/>
          <p:nvPr/>
        </p:nvSpPr>
        <p:spPr>
          <a:xfrm>
            <a:off x="7356174" y="1690688"/>
            <a:ext cx="17689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2009 – 2019</a:t>
            </a:r>
          </a:p>
          <a:p>
            <a:r>
              <a:rPr lang="en-GB" sz="1200"/>
              <a:t>Oracle Policy Automation</a:t>
            </a:r>
            <a:endParaRPr lang="en-AU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A54362-7FC5-41E7-A631-9E481E90BB13}"/>
              </a:ext>
            </a:extLst>
          </p:cNvPr>
          <p:cNvSpPr txBox="1"/>
          <p:nvPr/>
        </p:nvSpPr>
        <p:spPr>
          <a:xfrm>
            <a:off x="9591469" y="1690688"/>
            <a:ext cx="17563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2020 – present </a:t>
            </a:r>
          </a:p>
          <a:p>
            <a:r>
              <a:rPr lang="en-GB" sz="1200"/>
              <a:t>Oracle Intelligent Advisor</a:t>
            </a:r>
            <a:endParaRPr lang="en-AU" sz="12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C20C97-B1A9-4928-A321-C2609EAC2A08}"/>
              </a:ext>
            </a:extLst>
          </p:cNvPr>
          <p:cNvGrpSpPr/>
          <p:nvPr/>
        </p:nvGrpSpPr>
        <p:grpSpPr>
          <a:xfrm>
            <a:off x="844216" y="1970050"/>
            <a:ext cx="8755862" cy="4350431"/>
            <a:chOff x="844216" y="3428996"/>
            <a:chExt cx="8755862" cy="34892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8408B07-C59D-4DA0-9ECB-B3032209E2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216" y="3428998"/>
              <a:ext cx="0" cy="34891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D058F2-3839-445B-A183-E8C300865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7316" y="3429000"/>
              <a:ext cx="0" cy="34891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C1514B-48B4-4816-A448-EFAFE4C73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5700" y="3428997"/>
              <a:ext cx="0" cy="34891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00EE41-DA73-46FF-937A-78C51E1BDA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5841" y="3428998"/>
              <a:ext cx="0" cy="34891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936E3B-201D-4371-9C46-E353D3E449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078" y="3428996"/>
              <a:ext cx="0" cy="34891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AA7481E-28B2-414C-AEF4-6E3BB511097A}"/>
              </a:ext>
            </a:extLst>
          </p:cNvPr>
          <p:cNvSpPr txBox="1"/>
          <p:nvPr/>
        </p:nvSpPr>
        <p:spPr>
          <a:xfrm>
            <a:off x="932447" y="2415219"/>
            <a:ext cx="172311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/>
              <a:t>Parsing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b="1"/>
              <a:t>Boolean statements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b="1"/>
              <a:t>Objects / attributes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b="1"/>
              <a:t>English only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en-GB" sz="1200"/>
          </a:p>
          <a:p>
            <a:r>
              <a:rPr lang="en-GB" sz="1200" b="1" u="sng"/>
              <a:t>Logic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/>
              <a:t>Quantification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/>
              <a:t>Nullable values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/>
          </a:p>
          <a:p>
            <a:r>
              <a:rPr lang="en-GB" sz="1200" u="sng"/>
              <a:t>Rule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/>
              <a:t>Database</a:t>
            </a:r>
          </a:p>
          <a:p>
            <a:endParaRPr lang="en-GB" sz="1200" u="sng"/>
          </a:p>
          <a:p>
            <a:r>
              <a:rPr lang="en-GB" sz="1200" u="sng"/>
              <a:t>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/>
              <a:t>Question 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/>
              <a:t>Decision reporting</a:t>
            </a:r>
          </a:p>
          <a:p>
            <a:endParaRPr lang="en-GB" sz="1200"/>
          </a:p>
          <a:p>
            <a:endParaRPr lang="en-GB" sz="1200"/>
          </a:p>
          <a:p>
            <a:r>
              <a:rPr lang="en-GB" sz="1200" u="sng"/>
              <a:t>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err="1"/>
              <a:t>Prolog</a:t>
            </a:r>
            <a:endParaRPr lang="en-GB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EC54B1-4F44-440B-A8F2-4A381215B79F}"/>
              </a:ext>
            </a:extLst>
          </p:cNvPr>
          <p:cNvSpPr txBox="1"/>
          <p:nvPr/>
        </p:nvSpPr>
        <p:spPr>
          <a:xfrm>
            <a:off x="2909727" y="2423340"/>
            <a:ext cx="20223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/>
              <a:t>Parsing</a:t>
            </a:r>
            <a:endParaRPr lang="en-GB" sz="1200" b="1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b="1"/>
              <a:t>Statement verbs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b="1"/>
              <a:t>Object names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b="1"/>
              <a:t>Partly manual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/>
          </a:p>
          <a:p>
            <a:r>
              <a:rPr lang="en-GB" sz="1200" b="1" u="sng"/>
              <a:t>Logic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/>
              <a:t>Four-state values</a:t>
            </a:r>
            <a:br>
              <a:rPr lang="en-GB" sz="1200" b="1"/>
            </a:br>
            <a:r>
              <a:rPr lang="en-GB" sz="1200" b="1"/>
              <a:t>(null and uncertain)</a:t>
            </a:r>
          </a:p>
          <a:p>
            <a:endParaRPr lang="en-GB" sz="1200"/>
          </a:p>
          <a:p>
            <a:endParaRPr lang="en-GB" sz="12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/>
          </a:p>
          <a:p>
            <a:r>
              <a:rPr lang="en-GB" sz="1200" u="sng"/>
              <a:t>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/>
              <a:t>+Name substitution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/>
              <a:t>+Pronoun substitution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/>
              <a:t>+Web interviews</a:t>
            </a:r>
          </a:p>
          <a:p>
            <a:endParaRPr lang="en-GB" sz="1200"/>
          </a:p>
          <a:p>
            <a:r>
              <a:rPr lang="en-GB" sz="1200" u="sng"/>
              <a:t>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/>
              <a:t>C++ (RETE)</a:t>
            </a:r>
          </a:p>
          <a:p>
            <a:endParaRPr lang="en-AU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7A606B-EEA4-45CB-924A-38908EA2987E}"/>
              </a:ext>
            </a:extLst>
          </p:cNvPr>
          <p:cNvSpPr txBox="1"/>
          <p:nvPr/>
        </p:nvSpPr>
        <p:spPr>
          <a:xfrm>
            <a:off x="5127456" y="2415219"/>
            <a:ext cx="20688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/>
              <a:t>Parsing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b="1"/>
              <a:t>+Simplified parsing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b="1"/>
              <a:t>+Rule functions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b="1"/>
              <a:t>+Relationship functions</a:t>
            </a:r>
          </a:p>
          <a:p>
            <a:endParaRPr lang="en-GB" sz="1200"/>
          </a:p>
          <a:p>
            <a:r>
              <a:rPr lang="en-GB" sz="1200" b="1" u="sng"/>
              <a:t>Logic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/>
              <a:t>+Hierarchical relationships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/>
              <a:t>+Temporal reasoning</a:t>
            </a:r>
            <a:endParaRPr lang="en-GB" sz="1200" u="sng"/>
          </a:p>
          <a:p>
            <a:endParaRPr lang="en-GB" sz="1200" u="sng"/>
          </a:p>
          <a:p>
            <a:r>
              <a:rPr lang="en-GB" sz="1200" u="sng"/>
              <a:t>Rule management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/>
              <a:t>Word/Excel documents</a:t>
            </a:r>
          </a:p>
          <a:p>
            <a:endParaRPr lang="en-GB" sz="1200"/>
          </a:p>
          <a:p>
            <a:r>
              <a:rPr lang="en-GB" sz="1200" u="sng"/>
              <a:t>Application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+Application connectors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>
                <a:solidFill>
                  <a:prstClr val="black"/>
                </a:solidFill>
                <a:latin typeface="Calibri" panose="020F0502020204030204"/>
              </a:rPr>
              <a:t>+Web services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GB" sz="1200"/>
          </a:p>
          <a:p>
            <a:endParaRPr lang="en-GB" sz="1200"/>
          </a:p>
          <a:p>
            <a:r>
              <a:rPr lang="en-GB" sz="1200" u="sng"/>
              <a:t>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/>
              <a:t>Java/.NET (non-RETE)</a:t>
            </a:r>
          </a:p>
          <a:p>
            <a:endParaRPr lang="en-GB" sz="1200"/>
          </a:p>
          <a:p>
            <a:endParaRPr lang="en-GB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0C20FA-6DCF-4BEA-9A16-69E9AE8CDFAF}"/>
              </a:ext>
            </a:extLst>
          </p:cNvPr>
          <p:cNvSpPr txBox="1"/>
          <p:nvPr/>
        </p:nvSpPr>
        <p:spPr>
          <a:xfrm>
            <a:off x="7467596" y="2422843"/>
            <a:ext cx="20688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/>
              <a:t>Parsing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b="1"/>
              <a:t>+20 non-English languages</a:t>
            </a:r>
          </a:p>
          <a:p>
            <a:endParaRPr lang="en-GB" sz="1200"/>
          </a:p>
          <a:p>
            <a:endParaRPr lang="en-GB" sz="1200"/>
          </a:p>
          <a:p>
            <a:endParaRPr lang="en-GB" sz="1200"/>
          </a:p>
          <a:p>
            <a:r>
              <a:rPr lang="en-GB" sz="1200" b="1" u="sng"/>
              <a:t>Logic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/>
              <a:t>+Many-to-many reasoning</a:t>
            </a:r>
          </a:p>
          <a:p>
            <a:endParaRPr lang="en-GB" sz="1200" u="sng"/>
          </a:p>
          <a:p>
            <a:endParaRPr lang="en-GB" sz="1200" u="sng"/>
          </a:p>
          <a:p>
            <a:r>
              <a:rPr lang="en-GB" sz="1200" u="sng"/>
              <a:t>Rule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/>
              <a:t>+Cloud deployment</a:t>
            </a:r>
          </a:p>
          <a:p>
            <a:endParaRPr lang="en-GB" sz="1200" u="sng"/>
          </a:p>
          <a:p>
            <a:r>
              <a:rPr lang="en-GB" sz="1200" u="sng"/>
              <a:t>Application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+Application data mapping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+Mobile app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>
                <a:solidFill>
                  <a:prstClr val="black"/>
                </a:solidFill>
                <a:latin typeface="Calibri" panose="020F0502020204030204"/>
              </a:rPr>
              <a:t>+Chatbots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GB" sz="1200"/>
          </a:p>
          <a:p>
            <a:endParaRPr lang="en-GB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E402D-70F3-489D-B5F0-134EEDB0E876}"/>
              </a:ext>
            </a:extLst>
          </p:cNvPr>
          <p:cNvSpPr txBox="1"/>
          <p:nvPr/>
        </p:nvSpPr>
        <p:spPr>
          <a:xfrm>
            <a:off x="9675982" y="2414964"/>
            <a:ext cx="20901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/>
              <a:t>Parsing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b="1"/>
              <a:t>+Further simplified parsing</a:t>
            </a:r>
          </a:p>
          <a:p>
            <a:endParaRPr lang="en-GB" sz="1200"/>
          </a:p>
          <a:p>
            <a:br>
              <a:rPr lang="en-GB" sz="1200"/>
            </a:br>
            <a:endParaRPr lang="en-GB" sz="1200"/>
          </a:p>
          <a:p>
            <a:r>
              <a:rPr lang="en-GB" sz="1200" b="1" u="sng"/>
              <a:t>Logic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/>
              <a:t>+Ordering / arrays</a:t>
            </a:r>
          </a:p>
          <a:p>
            <a:endParaRPr lang="en-GB" sz="1200"/>
          </a:p>
          <a:p>
            <a:endParaRPr lang="en-GB" sz="1200" u="sng"/>
          </a:p>
          <a:p>
            <a:r>
              <a:rPr lang="en-GB" sz="1200" u="sng"/>
              <a:t>Rule management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/>
              <a:t>All cloud-based (WIP)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en-GB" sz="1200"/>
          </a:p>
          <a:p>
            <a:r>
              <a:rPr lang="en-GB" sz="1200" u="sng"/>
              <a:t>Application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+Process flows</a:t>
            </a:r>
          </a:p>
          <a:p>
            <a:endParaRPr lang="en-GB" sz="1200" u="sng"/>
          </a:p>
          <a:p>
            <a:endParaRPr lang="en-GB" sz="1200" u="sng"/>
          </a:p>
          <a:p>
            <a:endParaRPr lang="en-GB" sz="1200" u="sng"/>
          </a:p>
          <a:p>
            <a:r>
              <a:rPr lang="en-GB" sz="1200" u="sng"/>
              <a:t>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/>
              <a:t>JavaScript</a:t>
            </a:r>
          </a:p>
          <a:p>
            <a:endParaRPr lang="en-GB" sz="1200"/>
          </a:p>
          <a:p>
            <a:endParaRPr lang="en-GB" sz="12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225522F-C865-462D-A72C-0CF47649A50A}"/>
              </a:ext>
            </a:extLst>
          </p:cNvPr>
          <p:cNvGrpSpPr/>
          <p:nvPr/>
        </p:nvGrpSpPr>
        <p:grpSpPr>
          <a:xfrm>
            <a:off x="838199" y="2182975"/>
            <a:ext cx="10818968" cy="124393"/>
            <a:chOff x="838199" y="2182975"/>
            <a:chExt cx="10818968" cy="12439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4BB0923-0CB5-47D6-9F53-B3112880E93E}"/>
                </a:ext>
              </a:extLst>
            </p:cNvPr>
            <p:cNvSpPr/>
            <p:nvPr/>
          </p:nvSpPr>
          <p:spPr>
            <a:xfrm>
              <a:off x="838199" y="2216700"/>
              <a:ext cx="10789501" cy="569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A83B5F-6C99-468D-A1DB-A3DB99A8501A}"/>
                </a:ext>
              </a:extLst>
            </p:cNvPr>
            <p:cNvSpPr/>
            <p:nvPr/>
          </p:nvSpPr>
          <p:spPr>
            <a:xfrm rot="2694691">
              <a:off x="11507222" y="2182975"/>
              <a:ext cx="149945" cy="526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ECA6E0-6E29-4404-9C94-4E61715FE9EA}"/>
                </a:ext>
              </a:extLst>
            </p:cNvPr>
            <p:cNvSpPr/>
            <p:nvPr/>
          </p:nvSpPr>
          <p:spPr>
            <a:xfrm rot="18905309" flipV="1">
              <a:off x="11505658" y="2254673"/>
              <a:ext cx="149945" cy="526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6" name="Footer Placeholder 7">
            <a:extLst>
              <a:ext uri="{FF2B5EF4-FFF2-40B4-BE49-F238E27FC236}">
                <a16:creationId xmlns:a16="http://schemas.microsoft.com/office/drawing/2014/main" id="{6AC54023-B7EE-405F-BC2A-03279CD6AD1F}"/>
              </a:ext>
            </a:extLst>
          </p:cNvPr>
          <p:cNvSpPr txBox="1">
            <a:spLocks/>
          </p:cNvSpPr>
          <p:nvPr/>
        </p:nvSpPr>
        <p:spPr>
          <a:xfrm>
            <a:off x="246977" y="6492875"/>
            <a:ext cx="5745379" cy="36512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Tab" panose="020B0503020204020204" pitchFamily="34" charset="0"/>
                <a:ea typeface="+mn-ea"/>
                <a:cs typeface="Oracle Sans Tab" panose="020B05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900">
                <a:solidFill>
                  <a:srgbClr val="8B8580"/>
                </a:solidFill>
                <a:latin typeface="Oracle Sans Tab"/>
                <a:cs typeface="+mn-cs"/>
              </a:rPr>
              <a:t>Copyright © 2022, Oracle and/or its affiliates</a:t>
            </a:r>
          </a:p>
        </p:txBody>
      </p:sp>
    </p:spTree>
    <p:extLst>
      <p:ext uri="{BB962C8B-B14F-4D97-AF65-F5344CB8AC3E}">
        <p14:creationId xmlns:p14="http://schemas.microsoft.com/office/powerpoint/2010/main" val="174348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492EADC9-B37C-41DB-BE1B-10FA39B2790A}"/>
              </a:ext>
            </a:extLst>
          </p:cNvPr>
          <p:cNvSpPr txBox="1"/>
          <p:nvPr/>
        </p:nvSpPr>
        <p:spPr>
          <a:xfrm>
            <a:off x="932447" y="2415219"/>
            <a:ext cx="172311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>
                <a:solidFill>
                  <a:schemeClr val="bg1">
                    <a:lumMod val="95000"/>
                  </a:schemeClr>
                </a:solidFill>
              </a:rPr>
              <a:t>Parsing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>
                    <a:lumMod val="95000"/>
                  </a:schemeClr>
                </a:solidFill>
              </a:rPr>
              <a:t>Boolean statements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>
                    <a:lumMod val="95000"/>
                  </a:schemeClr>
                </a:solidFill>
              </a:rPr>
              <a:t>Objects / attributes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>
                    <a:lumMod val="95000"/>
                  </a:schemeClr>
                </a:solidFill>
              </a:rPr>
              <a:t>English only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200" b="1" u="sng" dirty="0">
                <a:solidFill>
                  <a:schemeClr val="bg1">
                    <a:lumMod val="95000"/>
                  </a:schemeClr>
                </a:solidFill>
              </a:rPr>
              <a:t>Logic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>
                    <a:lumMod val="95000"/>
                  </a:schemeClr>
                </a:solidFill>
              </a:rPr>
              <a:t>Quantification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>
                    <a:lumMod val="95000"/>
                  </a:schemeClr>
                </a:solidFill>
              </a:rPr>
              <a:t>Nullable values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200" u="sng" dirty="0">
                <a:solidFill>
                  <a:schemeClr val="bg1">
                    <a:lumMod val="95000"/>
                  </a:schemeClr>
                </a:solidFill>
              </a:rPr>
              <a:t>Rule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Database</a:t>
            </a:r>
          </a:p>
          <a:p>
            <a:endParaRPr lang="en-GB" sz="1200" u="sng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200" u="sng" dirty="0">
                <a:solidFill>
                  <a:schemeClr val="bg1">
                    <a:lumMod val="95000"/>
                  </a:schemeClr>
                </a:solidFill>
              </a:rPr>
              <a:t>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Question 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Decision reporting</a:t>
            </a:r>
          </a:p>
          <a:p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200" u="sng" dirty="0">
                <a:solidFill>
                  <a:schemeClr val="bg1">
                    <a:lumMod val="95000"/>
                  </a:schemeClr>
                </a:solidFill>
              </a:rPr>
              <a:t>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chemeClr val="bg1">
                    <a:lumMod val="95000"/>
                  </a:schemeClr>
                </a:solidFill>
              </a:rPr>
              <a:t>Prolog</a:t>
            </a:r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992B30-FC08-471E-A4B0-D9D1E0C743AB}"/>
              </a:ext>
            </a:extLst>
          </p:cNvPr>
          <p:cNvSpPr txBox="1"/>
          <p:nvPr/>
        </p:nvSpPr>
        <p:spPr>
          <a:xfrm>
            <a:off x="2909727" y="2423340"/>
            <a:ext cx="20223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>
                <a:solidFill>
                  <a:schemeClr val="bg1">
                    <a:lumMod val="95000"/>
                  </a:schemeClr>
                </a:solidFill>
              </a:rPr>
              <a:t>Parsing</a:t>
            </a:r>
            <a:endParaRPr lang="en-GB" sz="1200" b="1" dirty="0">
              <a:solidFill>
                <a:schemeClr val="bg1">
                  <a:lumMod val="95000"/>
                </a:schemeClr>
              </a:solidFill>
            </a:endParaRP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>
                    <a:lumMod val="95000"/>
                  </a:schemeClr>
                </a:solidFill>
              </a:rPr>
              <a:t>Statement verbs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>
                    <a:lumMod val="95000"/>
                  </a:schemeClr>
                </a:solidFill>
              </a:rPr>
              <a:t>Object names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>
                    <a:lumMod val="95000"/>
                  </a:schemeClr>
                </a:solidFill>
              </a:rPr>
              <a:t>Partly manual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200" b="1" u="sng" dirty="0">
                <a:solidFill>
                  <a:schemeClr val="bg1">
                    <a:lumMod val="95000"/>
                  </a:schemeClr>
                </a:solidFill>
              </a:rPr>
              <a:t>Logic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>
                    <a:lumMod val="95000"/>
                  </a:schemeClr>
                </a:solidFill>
              </a:rPr>
              <a:t>Four-state values</a:t>
            </a:r>
            <a:br>
              <a:rPr lang="en-GB" sz="12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GB" sz="1200" b="1" dirty="0">
                <a:solidFill>
                  <a:schemeClr val="bg1">
                    <a:lumMod val="95000"/>
                  </a:schemeClr>
                </a:solidFill>
              </a:rPr>
              <a:t>(null and uncertain)</a:t>
            </a:r>
          </a:p>
          <a:p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200" u="sng" dirty="0">
                <a:solidFill>
                  <a:schemeClr val="bg1">
                    <a:lumMod val="95000"/>
                  </a:schemeClr>
                </a:solidFill>
              </a:rPr>
              <a:t>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+Name substitution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+Pronoun substitution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+Web interviews</a:t>
            </a:r>
          </a:p>
          <a:p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200" u="sng" dirty="0">
                <a:solidFill>
                  <a:schemeClr val="bg1">
                    <a:lumMod val="95000"/>
                  </a:schemeClr>
                </a:solidFill>
              </a:rPr>
              <a:t>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C++ (RETE)</a:t>
            </a:r>
          </a:p>
          <a:p>
            <a:endParaRPr lang="en-AU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D065E52-CC79-478E-92ED-C238CA08A46C}"/>
              </a:ext>
            </a:extLst>
          </p:cNvPr>
          <p:cNvSpPr txBox="1"/>
          <p:nvPr/>
        </p:nvSpPr>
        <p:spPr>
          <a:xfrm>
            <a:off x="5127456" y="2415219"/>
            <a:ext cx="20688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>
                <a:solidFill>
                  <a:schemeClr val="bg1">
                    <a:lumMod val="95000"/>
                  </a:schemeClr>
                </a:solidFill>
              </a:rPr>
              <a:t>Parsing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>
                    <a:lumMod val="95000"/>
                  </a:schemeClr>
                </a:solidFill>
              </a:rPr>
              <a:t>+Simplified parsing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>
                    <a:lumMod val="95000"/>
                  </a:schemeClr>
                </a:solidFill>
              </a:rPr>
              <a:t>+Rule functions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>
                    <a:lumMod val="95000"/>
                  </a:schemeClr>
                </a:solidFill>
              </a:rPr>
              <a:t>+Relationship functions</a:t>
            </a:r>
          </a:p>
          <a:p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200" b="1" u="sng" dirty="0">
                <a:solidFill>
                  <a:schemeClr val="bg1">
                    <a:lumMod val="95000"/>
                  </a:schemeClr>
                </a:solidFill>
              </a:rPr>
              <a:t>Logic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>
                    <a:lumMod val="95000"/>
                  </a:schemeClr>
                </a:solidFill>
              </a:rPr>
              <a:t>+Hierarchical relationships</a:t>
            </a:r>
          </a:p>
          <a:p>
            <a:endParaRPr lang="en-GB" sz="1200" u="sng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sz="1200" u="sng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200" u="sng" dirty="0">
                <a:solidFill>
                  <a:schemeClr val="bg1">
                    <a:lumMod val="95000"/>
                  </a:schemeClr>
                </a:solidFill>
              </a:rPr>
              <a:t>Rule management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Word/Excel documents</a:t>
            </a:r>
          </a:p>
          <a:p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200" u="sng" dirty="0">
                <a:solidFill>
                  <a:schemeClr val="bg1">
                    <a:lumMod val="95000"/>
                  </a:schemeClr>
                </a:solidFill>
              </a:rPr>
              <a:t>Application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+Application connectors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</a:rPr>
              <a:t>+Web services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 panose="020F0502020204030204"/>
            </a:endParaRPr>
          </a:p>
          <a:p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200" u="sng" dirty="0">
                <a:solidFill>
                  <a:schemeClr val="bg1">
                    <a:lumMod val="95000"/>
                  </a:schemeClr>
                </a:solidFill>
              </a:rPr>
              <a:t>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Java/.NET (non-RETE)</a:t>
            </a:r>
          </a:p>
          <a:p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D97E12-8EB9-43B2-A7BC-37B54FFFF837}"/>
              </a:ext>
            </a:extLst>
          </p:cNvPr>
          <p:cNvSpPr txBox="1"/>
          <p:nvPr/>
        </p:nvSpPr>
        <p:spPr>
          <a:xfrm>
            <a:off x="7467596" y="2422843"/>
            <a:ext cx="20688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>
                <a:solidFill>
                  <a:schemeClr val="bg1">
                    <a:lumMod val="95000"/>
                  </a:schemeClr>
                </a:solidFill>
              </a:rPr>
              <a:t>Parsing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>
                    <a:lumMod val="95000"/>
                  </a:schemeClr>
                </a:solidFill>
              </a:rPr>
              <a:t>+20 non-English languages</a:t>
            </a:r>
          </a:p>
          <a:p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200" b="1" u="sng" dirty="0">
                <a:solidFill>
                  <a:schemeClr val="bg1">
                    <a:lumMod val="95000"/>
                  </a:schemeClr>
                </a:solidFill>
              </a:rPr>
              <a:t>Logic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>
                    <a:lumMod val="95000"/>
                  </a:schemeClr>
                </a:solidFill>
              </a:rPr>
              <a:t>+Many-to-many reasoning</a:t>
            </a:r>
          </a:p>
          <a:p>
            <a:endParaRPr lang="en-GB" sz="1200" u="sng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sz="1200" u="sng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200" u="sng" dirty="0">
                <a:solidFill>
                  <a:schemeClr val="bg1">
                    <a:lumMod val="95000"/>
                  </a:schemeClr>
                </a:solidFill>
              </a:rPr>
              <a:t>Rule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+Cloud deployment</a:t>
            </a:r>
          </a:p>
          <a:p>
            <a:endParaRPr lang="en-GB" sz="1200" u="sng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200" u="sng" dirty="0">
                <a:solidFill>
                  <a:schemeClr val="bg1">
                    <a:lumMod val="95000"/>
                  </a:schemeClr>
                </a:solidFill>
              </a:rPr>
              <a:t>Application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+Application data mapping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+Mobile app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Calibri" panose="020F0502020204030204"/>
              </a:rPr>
              <a:t>+Chatbots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 panose="020F0502020204030204"/>
            </a:endParaRPr>
          </a:p>
          <a:p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B13AB65-BCC8-4C70-9809-D443D7E3285F}"/>
              </a:ext>
            </a:extLst>
          </p:cNvPr>
          <p:cNvSpPr txBox="1"/>
          <p:nvPr/>
        </p:nvSpPr>
        <p:spPr>
          <a:xfrm>
            <a:off x="9675982" y="2414964"/>
            <a:ext cx="20901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>
                <a:solidFill>
                  <a:schemeClr val="bg1">
                    <a:lumMod val="95000"/>
                  </a:schemeClr>
                </a:solidFill>
              </a:rPr>
              <a:t>Parsing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>
                    <a:lumMod val="95000"/>
                  </a:schemeClr>
                </a:solidFill>
              </a:rPr>
              <a:t>+Further simplified parsing</a:t>
            </a:r>
          </a:p>
          <a:p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br>
              <a:rPr lang="en-GB" sz="1200" dirty="0">
                <a:solidFill>
                  <a:schemeClr val="bg1">
                    <a:lumMod val="95000"/>
                  </a:schemeClr>
                </a:solidFill>
              </a:rPr>
            </a:br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200" b="1" u="sng" dirty="0">
                <a:solidFill>
                  <a:schemeClr val="bg1">
                    <a:lumMod val="95000"/>
                  </a:schemeClr>
                </a:solidFill>
              </a:rPr>
              <a:t>Logic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>
                    <a:lumMod val="95000"/>
                  </a:schemeClr>
                </a:solidFill>
              </a:rPr>
              <a:t>+Ordering / arrays</a:t>
            </a:r>
          </a:p>
          <a:p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sz="1200" u="sng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200" u="sng" dirty="0">
                <a:solidFill>
                  <a:schemeClr val="bg1">
                    <a:lumMod val="95000"/>
                  </a:schemeClr>
                </a:solidFill>
              </a:rPr>
              <a:t>Rule management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All cloud-based (WIP)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200" u="sng" dirty="0">
                <a:solidFill>
                  <a:schemeClr val="bg1">
                    <a:lumMod val="95000"/>
                  </a:schemeClr>
                </a:solidFill>
              </a:rPr>
              <a:t>Application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+Process flows</a:t>
            </a:r>
          </a:p>
          <a:p>
            <a:endParaRPr lang="en-GB" sz="1200" u="sng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sz="1200" u="sng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sz="1200" u="sng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200" u="sng" dirty="0">
                <a:solidFill>
                  <a:schemeClr val="bg1">
                    <a:lumMod val="95000"/>
                  </a:schemeClr>
                </a:solidFill>
              </a:rPr>
              <a:t>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</a:rPr>
              <a:t>JavaScript</a:t>
            </a:r>
          </a:p>
          <a:p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2E1D5-BA5F-3744-B36F-F45A4A5E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7738"/>
          </a:xfrm>
        </p:spPr>
        <p:txBody>
          <a:bodyPr>
            <a:normAutofit/>
          </a:bodyPr>
          <a:lstStyle/>
          <a:p>
            <a:r>
              <a:rPr lang="en-GB" sz="3600" dirty="0"/>
              <a:t>Use </a:t>
            </a:r>
            <a:r>
              <a:rPr lang="en-GB" sz="3600"/>
              <a:t>case applicability over time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13071-24FD-404E-B54B-384CD9FD53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A96092-6039-4827-9BE1-E8D39C528CF7}"/>
              </a:ext>
            </a:extLst>
          </p:cNvPr>
          <p:cNvGrpSpPr/>
          <p:nvPr/>
        </p:nvGrpSpPr>
        <p:grpSpPr>
          <a:xfrm>
            <a:off x="844216" y="1970050"/>
            <a:ext cx="8755862" cy="4350431"/>
            <a:chOff x="844216" y="3428996"/>
            <a:chExt cx="8755862" cy="34892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71E000-8028-4A64-ACAB-49BEA66F04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216" y="3428998"/>
              <a:ext cx="0" cy="348917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1E5218D-9FA1-414A-BB17-FC48E6A351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7316" y="3429000"/>
              <a:ext cx="0" cy="348917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68566BE-603E-4D44-AB5B-38A0E966E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5700" y="3428997"/>
              <a:ext cx="0" cy="348917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9A99D1-001D-49F3-A8F3-E73D87A63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5841" y="3428998"/>
              <a:ext cx="0" cy="348917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A705D5-D844-4D97-B56E-D3BEBA506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078" y="3428996"/>
              <a:ext cx="0" cy="348917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6C3C062-ECDC-4AE2-87F4-301E33691FD5}"/>
              </a:ext>
            </a:extLst>
          </p:cNvPr>
          <p:cNvSpPr txBox="1"/>
          <p:nvPr/>
        </p:nvSpPr>
        <p:spPr>
          <a:xfrm>
            <a:off x="844216" y="1696705"/>
            <a:ext cx="19224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1989 – 1993</a:t>
            </a:r>
          </a:p>
          <a:p>
            <a:r>
              <a:rPr lang="en-GB" sz="1200" dirty="0"/>
              <a:t>STATUTE Inference Machine</a:t>
            </a:r>
            <a:endParaRPr lang="en-AU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4C5D3F-C2CB-44F4-9684-FE03B9D6C736}"/>
              </a:ext>
            </a:extLst>
          </p:cNvPr>
          <p:cNvSpPr txBox="1"/>
          <p:nvPr/>
        </p:nvSpPr>
        <p:spPr>
          <a:xfrm>
            <a:off x="2819093" y="1690688"/>
            <a:ext cx="11598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1994 – 2002</a:t>
            </a:r>
          </a:p>
          <a:p>
            <a:r>
              <a:rPr lang="en-GB" sz="1200" dirty="0"/>
              <a:t>STATUTE Expert</a:t>
            </a:r>
            <a:endParaRPr lang="en-AU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F2BCC2-A736-427A-A273-02825FD04759}"/>
              </a:ext>
            </a:extLst>
          </p:cNvPr>
          <p:cNvSpPr txBox="1"/>
          <p:nvPr/>
        </p:nvSpPr>
        <p:spPr>
          <a:xfrm>
            <a:off x="5017759" y="1690688"/>
            <a:ext cx="10855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2003 – 2008</a:t>
            </a:r>
          </a:p>
          <a:p>
            <a:r>
              <a:rPr lang="en-GB" sz="1200" dirty="0" err="1"/>
              <a:t>RuleBurst</a:t>
            </a:r>
            <a:endParaRPr lang="en-AU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5F4F39-DE8C-4A95-8A7F-31DB7622B35E}"/>
              </a:ext>
            </a:extLst>
          </p:cNvPr>
          <p:cNvSpPr txBox="1"/>
          <p:nvPr/>
        </p:nvSpPr>
        <p:spPr>
          <a:xfrm>
            <a:off x="7356174" y="1690688"/>
            <a:ext cx="17689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2009 – 2019</a:t>
            </a:r>
          </a:p>
          <a:p>
            <a:r>
              <a:rPr lang="en-GB" sz="1200" dirty="0"/>
              <a:t>Oracle Policy Automation</a:t>
            </a:r>
            <a:endParaRPr lang="en-AU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4B3C00-F27A-41D3-9E51-E39CE300A09B}"/>
              </a:ext>
            </a:extLst>
          </p:cNvPr>
          <p:cNvSpPr txBox="1"/>
          <p:nvPr/>
        </p:nvSpPr>
        <p:spPr>
          <a:xfrm>
            <a:off x="9591469" y="1690688"/>
            <a:ext cx="17563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2020 – present </a:t>
            </a:r>
          </a:p>
          <a:p>
            <a:r>
              <a:rPr lang="en-GB" sz="1200" dirty="0"/>
              <a:t>Oracle Intelligent Advisor</a:t>
            </a:r>
            <a:endParaRPr lang="en-AU" sz="12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F807ABA-5697-40FC-A0AD-0036DB4BC09F}"/>
              </a:ext>
            </a:extLst>
          </p:cNvPr>
          <p:cNvGrpSpPr/>
          <p:nvPr/>
        </p:nvGrpSpPr>
        <p:grpSpPr>
          <a:xfrm>
            <a:off x="838192" y="2619609"/>
            <a:ext cx="10815693" cy="3304424"/>
            <a:chOff x="838193" y="2619609"/>
            <a:chExt cx="10394231" cy="330442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F7132DC-488C-4D4C-AA28-9F7F32462C7F}"/>
                </a:ext>
              </a:extLst>
            </p:cNvPr>
            <p:cNvSpPr txBox="1"/>
            <p:nvPr/>
          </p:nvSpPr>
          <p:spPr>
            <a:xfrm>
              <a:off x="838193" y="2619609"/>
              <a:ext cx="10394231" cy="369332"/>
            </a:xfrm>
            <a:prstGeom prst="rect">
              <a:avLst/>
            </a:prstGeom>
            <a:solidFill>
              <a:srgbClr val="AE562C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Government agencies (benefits, claims, tax)</a:t>
              </a:r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FD29459-3BA7-44AF-8926-78F5F0B0598D}"/>
                </a:ext>
              </a:extLst>
            </p:cNvPr>
            <p:cNvSpPr txBox="1"/>
            <p:nvPr/>
          </p:nvSpPr>
          <p:spPr>
            <a:xfrm>
              <a:off x="3868505" y="3355470"/>
              <a:ext cx="7363919" cy="369332"/>
            </a:xfrm>
            <a:prstGeom prst="rect">
              <a:avLst/>
            </a:prstGeom>
            <a:solidFill>
              <a:srgbClr val="AE562C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+Insurance companies (premiums, claims)</a:t>
              </a:r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BDD81F-C624-403F-A07F-21391845501E}"/>
                </a:ext>
              </a:extLst>
            </p:cNvPr>
            <p:cNvSpPr txBox="1"/>
            <p:nvPr/>
          </p:nvSpPr>
          <p:spPr>
            <a:xfrm>
              <a:off x="5022525" y="3720020"/>
              <a:ext cx="6209899" cy="369332"/>
            </a:xfrm>
            <a:prstGeom prst="rect">
              <a:avLst/>
            </a:prstGeom>
            <a:solidFill>
              <a:srgbClr val="AE562C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+Banks (regulatory compliance, risk)</a:t>
              </a:r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6743090-FC5B-487B-BC4F-B7A2693AF82F}"/>
                </a:ext>
              </a:extLst>
            </p:cNvPr>
            <p:cNvSpPr txBox="1"/>
            <p:nvPr/>
          </p:nvSpPr>
          <p:spPr>
            <a:xfrm>
              <a:off x="6150477" y="4085999"/>
              <a:ext cx="5081947" cy="369332"/>
            </a:xfrm>
            <a:prstGeom prst="rect">
              <a:avLst/>
            </a:prstGeom>
            <a:solidFill>
              <a:srgbClr val="AE562C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+Medical devices (defect/repair compliance)</a:t>
              </a:r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813551E-F3DB-478D-9498-CA278D3D5CB3}"/>
                </a:ext>
              </a:extLst>
            </p:cNvPr>
            <p:cNvSpPr txBox="1"/>
            <p:nvPr/>
          </p:nvSpPr>
          <p:spPr>
            <a:xfrm>
              <a:off x="6823446" y="4457080"/>
              <a:ext cx="4408978" cy="369332"/>
            </a:xfrm>
            <a:prstGeom prst="rect">
              <a:avLst/>
            </a:prstGeom>
            <a:solidFill>
              <a:srgbClr val="AE562C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+Telecommunications (billing calculations)</a:t>
              </a:r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668CF54-7365-4681-B9C1-3504D69DFEEF}"/>
                </a:ext>
              </a:extLst>
            </p:cNvPr>
            <p:cNvSpPr txBox="1"/>
            <p:nvPr/>
          </p:nvSpPr>
          <p:spPr>
            <a:xfrm>
              <a:off x="7403734" y="4822055"/>
              <a:ext cx="3828690" cy="369332"/>
            </a:xfrm>
            <a:prstGeom prst="rect">
              <a:avLst/>
            </a:prstGeom>
            <a:solidFill>
              <a:srgbClr val="AE562C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+High-tech (troubleshooting, repairs)</a:t>
              </a:r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AE1B29-4389-4448-A521-8B270DC9A8D2}"/>
                </a:ext>
              </a:extLst>
            </p:cNvPr>
            <p:cNvSpPr txBox="1"/>
            <p:nvPr/>
          </p:nvSpPr>
          <p:spPr>
            <a:xfrm>
              <a:off x="2962717" y="2988941"/>
              <a:ext cx="8269707" cy="369332"/>
            </a:xfrm>
            <a:prstGeom prst="rect">
              <a:avLst/>
            </a:prstGeom>
            <a:solidFill>
              <a:srgbClr val="AE562C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+Human resources (benefits)</a:t>
              </a:r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E64964A-26D1-4C67-B397-BE9B2E92119E}"/>
                </a:ext>
              </a:extLst>
            </p:cNvPr>
            <p:cNvSpPr txBox="1"/>
            <p:nvPr/>
          </p:nvSpPr>
          <p:spPr>
            <a:xfrm>
              <a:off x="7884697" y="5190640"/>
              <a:ext cx="3347727" cy="369332"/>
            </a:xfrm>
            <a:prstGeom prst="rect">
              <a:avLst/>
            </a:prstGeom>
            <a:solidFill>
              <a:srgbClr val="AE562C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+Retail (shipping, fees, returns)</a:t>
              </a:r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9826CF6-2134-45F9-980F-48A4E798C848}"/>
                </a:ext>
              </a:extLst>
            </p:cNvPr>
            <p:cNvSpPr txBox="1"/>
            <p:nvPr/>
          </p:nvSpPr>
          <p:spPr>
            <a:xfrm>
              <a:off x="8545378" y="5554701"/>
              <a:ext cx="2687046" cy="369332"/>
            </a:xfrm>
            <a:prstGeom prst="rect">
              <a:avLst/>
            </a:prstGeom>
            <a:solidFill>
              <a:srgbClr val="AE562C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+…</a:t>
              </a:r>
              <a:endParaRPr lang="en-A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A4BC265-3008-4053-A625-8321EF1A45C5}"/>
              </a:ext>
            </a:extLst>
          </p:cNvPr>
          <p:cNvGrpSpPr/>
          <p:nvPr/>
        </p:nvGrpSpPr>
        <p:grpSpPr>
          <a:xfrm>
            <a:off x="838199" y="2182975"/>
            <a:ext cx="10818968" cy="124393"/>
            <a:chOff x="838199" y="2182975"/>
            <a:chExt cx="10818968" cy="12439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E808BBD-2003-414D-8262-282786EBFA0D}"/>
                </a:ext>
              </a:extLst>
            </p:cNvPr>
            <p:cNvSpPr/>
            <p:nvPr/>
          </p:nvSpPr>
          <p:spPr>
            <a:xfrm>
              <a:off x="838199" y="2216700"/>
              <a:ext cx="10789501" cy="569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6CF2A9-C33F-45C3-8957-7400D5235209}"/>
                </a:ext>
              </a:extLst>
            </p:cNvPr>
            <p:cNvSpPr/>
            <p:nvPr/>
          </p:nvSpPr>
          <p:spPr>
            <a:xfrm rot="2694691">
              <a:off x="11507222" y="2182975"/>
              <a:ext cx="149945" cy="526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2137AD4-1C1F-4468-914F-64B756472600}"/>
                </a:ext>
              </a:extLst>
            </p:cNvPr>
            <p:cNvSpPr/>
            <p:nvPr/>
          </p:nvSpPr>
          <p:spPr>
            <a:xfrm rot="18905309" flipV="1">
              <a:off x="11505658" y="2254673"/>
              <a:ext cx="149945" cy="526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56" name="Footer Placeholder 7">
            <a:extLst>
              <a:ext uri="{FF2B5EF4-FFF2-40B4-BE49-F238E27FC236}">
                <a16:creationId xmlns:a16="http://schemas.microsoft.com/office/drawing/2014/main" id="{D741212A-4303-4EEE-BF22-ABB54EA116C9}"/>
              </a:ext>
            </a:extLst>
          </p:cNvPr>
          <p:cNvSpPr txBox="1">
            <a:spLocks/>
          </p:cNvSpPr>
          <p:nvPr/>
        </p:nvSpPr>
        <p:spPr>
          <a:xfrm>
            <a:off x="246977" y="6492875"/>
            <a:ext cx="5745379" cy="36512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Tab" panose="020B0503020204020204" pitchFamily="34" charset="0"/>
                <a:ea typeface="+mn-ea"/>
                <a:cs typeface="Oracle Sans Tab" panose="020B05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900" dirty="0">
                <a:solidFill>
                  <a:srgbClr val="8B8580"/>
                </a:solidFill>
                <a:latin typeface="Oracle Sans Tab"/>
                <a:cs typeface="+mn-cs"/>
              </a:rPr>
              <a:t>Copyright © 2022, Oracle and/or its affiliates</a:t>
            </a:r>
          </a:p>
        </p:txBody>
      </p:sp>
    </p:spTree>
    <p:extLst>
      <p:ext uri="{BB962C8B-B14F-4D97-AF65-F5344CB8AC3E}">
        <p14:creationId xmlns:p14="http://schemas.microsoft.com/office/powerpoint/2010/main" val="1322635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D5DF382-272C-4F3D-A3AC-35231DD5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AF1C1-8592-4A03-9338-3C6D071AB55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100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C41272E3-3AE9-4F9C-A49D-C2B57B761FD0}"/>
              </a:ext>
            </a:extLst>
          </p:cNvPr>
          <p:cNvSpPr/>
          <p:nvPr/>
        </p:nvSpPr>
        <p:spPr>
          <a:xfrm>
            <a:off x="606972" y="646387"/>
            <a:ext cx="3444765" cy="3208282"/>
          </a:xfrm>
          <a:prstGeom prst="cloudCallout">
            <a:avLst/>
          </a:prstGeom>
          <a:solidFill>
            <a:srgbClr val="AE5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Hey, let’s do a programming language for the law!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3A78F52-2C8D-4BDB-BDA3-CFCB8E0F1C14}"/>
              </a:ext>
            </a:extLst>
          </p:cNvPr>
          <p:cNvSpPr/>
          <p:nvPr/>
        </p:nvSpPr>
        <p:spPr>
          <a:xfrm>
            <a:off x="5005552" y="3155833"/>
            <a:ext cx="2356945" cy="1379483"/>
          </a:xfrm>
          <a:prstGeom prst="rightArrow">
            <a:avLst/>
          </a:prstGeom>
          <a:solidFill>
            <a:srgbClr val="AE5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4D0802-7F75-4694-B8A1-608101E2E3FB}"/>
              </a:ext>
            </a:extLst>
          </p:cNvPr>
          <p:cNvSpPr txBox="1"/>
          <p:nvPr/>
        </p:nvSpPr>
        <p:spPr>
          <a:xfrm>
            <a:off x="4863663" y="1258100"/>
            <a:ext cx="5825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Calibri (Body)"/>
              </a:rPr>
              <a:t>The forces of Time, Destiny, Reality, Practicality, Market, Longevity, Opportunity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0EB29-9E7B-49EA-B245-1486211AA007}"/>
              </a:ext>
            </a:extLst>
          </p:cNvPr>
          <p:cNvSpPr txBox="1"/>
          <p:nvPr/>
        </p:nvSpPr>
        <p:spPr>
          <a:xfrm>
            <a:off x="7841258" y="3069839"/>
            <a:ext cx="2144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/>
              <a:t>???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ED4291B-A2A3-495E-9C79-E63C53E311F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45D60D9-5372-5F40-9443-0F9AE5BDC3C8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2</a:t>
            </a:fld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56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AC211-B788-433F-9244-2C4870EFA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GB"/>
              <a:t>Summary :</a:t>
            </a:r>
            <a:br>
              <a:rPr lang="en-GB"/>
            </a:br>
            <a:r>
              <a:rPr lang="en-GB"/>
              <a:t>Discuss!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33462-D989-4D2B-AC10-07EF50635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AU" i="1" dirty="0"/>
              <a:t>Toolchains for </a:t>
            </a:r>
            <a:r>
              <a:rPr lang="en-AU" b="1" i="1" dirty="0"/>
              <a:t>legislation</a:t>
            </a:r>
            <a:r>
              <a:rPr lang="en-AU" i="1" dirty="0"/>
              <a:t> that find widespread adoption eventually become toolchains for </a:t>
            </a:r>
            <a:r>
              <a:rPr lang="en-AU" b="1" i="1" dirty="0"/>
              <a:t>automating business policy</a:t>
            </a:r>
          </a:p>
          <a:p>
            <a:pPr marL="0" indent="0">
              <a:buNone/>
            </a:pPr>
            <a:endParaRPr lang="en-AU" i="1" dirty="0"/>
          </a:p>
          <a:p>
            <a:pPr marL="457200" lvl="1" indent="0">
              <a:buNone/>
            </a:pPr>
            <a:r>
              <a:rPr lang="en-AU" dirty="0"/>
              <a:t>Why?</a:t>
            </a:r>
            <a:r>
              <a:rPr lang="en-AU" i="1" dirty="0"/>
              <a:t> </a:t>
            </a:r>
            <a:r>
              <a:rPr lang="en-AU" dirty="0"/>
              <a:t>Because legislation-in-practice has strong affinity with business-policy-in-practice, and all the forces of time, cost and practicality lead any successful toolchain towards the latter</a:t>
            </a:r>
          </a:p>
          <a:p>
            <a:pPr marL="0" indent="0">
              <a:buNone/>
            </a:pPr>
            <a:endParaRPr lang="en-AU" i="1" dirty="0"/>
          </a:p>
          <a:p>
            <a:pPr marL="0" indent="0">
              <a:buNone/>
            </a:pPr>
            <a:r>
              <a:rPr lang="en-AU" i="1" dirty="0"/>
              <a:t>Toolchains for legislation must be grounded in limited natural language to be long-term successful</a:t>
            </a:r>
          </a:p>
          <a:p>
            <a:pPr marL="0" indent="0">
              <a:buNone/>
            </a:pPr>
            <a:endParaRPr lang="en-AU" dirty="0"/>
          </a:p>
          <a:p>
            <a:pPr marL="457200" lvl="1" indent="0">
              <a:buNone/>
            </a:pPr>
            <a:r>
              <a:rPr lang="en-AU" dirty="0"/>
              <a:t>Why?</a:t>
            </a:r>
            <a:r>
              <a:rPr lang="en-AU" i="1" dirty="0"/>
              <a:t> </a:t>
            </a:r>
            <a:r>
              <a:rPr lang="en-AU" dirty="0"/>
              <a:t>Because legislation’s primary knowledge representation is natural language, its interpretation is business policy and practical isomorphism is key to maintenance</a:t>
            </a:r>
            <a:endParaRPr lang="en-AU" i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92805D-715C-4235-B6AA-2435443F2CB9}"/>
              </a:ext>
            </a:extLst>
          </p:cNvPr>
          <p:cNvCxnSpPr/>
          <p:nvPr/>
        </p:nvCxnSpPr>
        <p:spPr>
          <a:xfrm>
            <a:off x="4400550" y="640080"/>
            <a:ext cx="0" cy="52578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523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ED2F9B-B45E-43BF-8EA5-5C0185D5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Papers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0B3B56-CDB6-4B56-9788-CE130C86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Primary references for Oracle Intelligent Advisor</a:t>
            </a:r>
          </a:p>
          <a:p>
            <a:pPr lvl="1"/>
            <a:r>
              <a:rPr lang="en-AU" dirty="0">
                <a:hlinkClick r:id="rId2"/>
              </a:rPr>
              <a:t>https://bit.ly/OracleCXIA</a:t>
            </a:r>
            <a:endParaRPr lang="en-AU" dirty="0"/>
          </a:p>
          <a:p>
            <a:pPr lvl="1"/>
            <a:r>
              <a:rPr lang="en-GB" dirty="0">
                <a:hlinkClick r:id="rId3"/>
              </a:rPr>
              <a:t>https://bit.ly/OracleIADoc</a:t>
            </a:r>
            <a:r>
              <a:rPr lang="en-AU" dirty="0"/>
              <a:t> 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Primary reference for STATUTE/OIA’s use of limited natural language representation</a:t>
            </a:r>
          </a:p>
          <a:p>
            <a:pPr lvl="1"/>
            <a:r>
              <a:rPr lang="en-GB" dirty="0">
                <a:hlinkClick r:id="rId4"/>
              </a:rPr>
              <a:t>ICAIL 1991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Primary reference for STATUTE/OIA’s methodology insights</a:t>
            </a:r>
          </a:p>
          <a:p>
            <a:pPr lvl="1"/>
            <a:r>
              <a:rPr lang="en-GB" dirty="0">
                <a:hlinkClick r:id="rId5"/>
              </a:rPr>
              <a:t>ICAIL 1993</a:t>
            </a:r>
            <a:endParaRPr lang="en-GB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0817659-ECB3-41A8-8BAD-5BEFE4380E5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45D60D9-5372-5F40-9443-0F9AE5BDC3C8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21</a:t>
            </a:fld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23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AC211-B788-433F-9244-2C4870EF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B5735-79F8-48B3-96AC-2CE434E94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Oracle Intelligent Advisor – use it in the cloud!</a:t>
            </a:r>
          </a:p>
          <a:p>
            <a:r>
              <a:rPr lang="en-AU" dirty="0"/>
              <a:t>Archival material and paper citations: </a:t>
            </a:r>
            <a:r>
              <a:rPr lang="en-AU" dirty="0">
                <a:hlinkClick r:id="rId2"/>
              </a:rPr>
              <a:t>https://github.com/dsyme/ProLaLa2022</a:t>
            </a:r>
            <a:r>
              <a:rPr lang="en-AU" dirty="0"/>
              <a:t> </a:t>
            </a:r>
          </a:p>
          <a:p>
            <a:r>
              <a:rPr lang="en-AU" dirty="0"/>
              <a:t>Contact details:</a:t>
            </a:r>
          </a:p>
          <a:p>
            <a:pPr lvl="1"/>
            <a:r>
              <a:rPr lang="en-AU" dirty="0">
                <a:hlinkClick r:id="rId3"/>
              </a:rPr>
              <a:t>Davin Fifield | LinkedIn</a:t>
            </a:r>
            <a:r>
              <a:rPr lang="en-AU" dirty="0"/>
              <a:t>; </a:t>
            </a:r>
            <a:r>
              <a:rPr lang="en-AU" dirty="0">
                <a:hlinkClick r:id="rId4"/>
              </a:rPr>
              <a:t>davin.fifield@oracle.com</a:t>
            </a:r>
            <a:r>
              <a:rPr lang="en-AU" dirty="0"/>
              <a:t> </a:t>
            </a:r>
          </a:p>
          <a:p>
            <a:pPr lvl="1"/>
            <a:r>
              <a:rPr lang="en-AU" dirty="0">
                <a:hlinkClick r:id="rId5"/>
              </a:rPr>
              <a:t>Surend Dayal | LinkedIn</a:t>
            </a:r>
            <a:r>
              <a:rPr lang="en-AU" dirty="0"/>
              <a:t>; </a:t>
            </a:r>
            <a:r>
              <a:rPr lang="en-AU" dirty="0">
                <a:hlinkClick r:id="rId6"/>
              </a:rPr>
              <a:t>surend.dayal@anu.edu.au</a:t>
            </a:r>
            <a:endParaRPr lang="en-AU" dirty="0"/>
          </a:p>
          <a:p>
            <a:pPr lvl="1"/>
            <a:r>
              <a:rPr lang="en-GB" dirty="0">
                <a:hlinkClick r:id="rId7"/>
              </a:rPr>
              <a:t>Don Syme | LinkedIn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dsyme@microsoft.com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7914C2C-2F36-4EC6-B4B5-8E9EBBD13D0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45D60D9-5372-5F40-9443-0F9AE5BDC3C8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22</a:t>
            </a:fld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377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fferent coloured question marks">
            <a:extLst>
              <a:ext uri="{FF2B5EF4-FFF2-40B4-BE49-F238E27FC236}">
                <a16:creationId xmlns:a16="http://schemas.microsoft.com/office/drawing/2014/main" id="{77A4ABBF-E040-4F50-AD14-E8CFC1DC8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1AC211-B788-433F-9244-2C4870EFA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Questions - Audience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CD5CF-6FBB-44D5-AA55-F8D49FB928B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fld id="{345D60D9-5372-5F40-9443-0F9AE5BDC3C8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675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1E8EA9-79BF-6D4F-910F-52959C9C9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dirty="0"/>
              <a:t>Thank you!</a:t>
            </a:r>
            <a:endParaRPr lang="en-US" sz="8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47EAE3-F38B-7642-86F7-42BC37D35DF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2524" y="4135193"/>
            <a:ext cx="10243149" cy="1203289"/>
          </a:xfrm>
        </p:spPr>
        <p:txBody>
          <a:bodyPr/>
          <a:lstStyle/>
          <a:p>
            <a:r>
              <a:rPr lang="en-GB" dirty="0">
                <a:solidFill>
                  <a:srgbClr val="AE562C"/>
                </a:solidFill>
                <a:cs typeface="Oracle Sans Tab" panose="020B0503020204020204" pitchFamily="34" charset="0"/>
              </a:rPr>
              <a:t>Davin Fifield – VP Product Development, Oracle</a:t>
            </a:r>
          </a:p>
          <a:p>
            <a:r>
              <a:rPr lang="en-GB" dirty="0">
                <a:solidFill>
                  <a:srgbClr val="AE562C"/>
                </a:solidFill>
                <a:cs typeface="Oracle Sans Tab" panose="020B0503020204020204" pitchFamily="34" charset="0"/>
              </a:rPr>
              <a:t>Surend Dayal – Partner, Deloitte; Senior Lecturer (Hon.), Australian National University </a:t>
            </a:r>
          </a:p>
          <a:p>
            <a:r>
              <a:rPr lang="en-GB" dirty="0">
                <a:solidFill>
                  <a:srgbClr val="AE562C"/>
                </a:solidFill>
                <a:cs typeface="Oracle Sans Tab" panose="020B0503020204020204" pitchFamily="34" charset="0"/>
              </a:rPr>
              <a:t>Don Syme – Principal Researcher, Microsoft (1998-); </a:t>
            </a:r>
            <a:r>
              <a:rPr lang="en-GB" dirty="0" err="1">
                <a:solidFill>
                  <a:srgbClr val="AE562C"/>
                </a:solidFill>
                <a:cs typeface="Oracle Sans Tab" panose="020B0503020204020204" pitchFamily="34" charset="0"/>
              </a:rPr>
              <a:t>SoftLaw</a:t>
            </a:r>
            <a:r>
              <a:rPr lang="en-GB" dirty="0">
                <a:solidFill>
                  <a:srgbClr val="AE562C"/>
                </a:solidFill>
                <a:cs typeface="Oracle Sans Tab" panose="020B0503020204020204" pitchFamily="34" charset="0"/>
              </a:rPr>
              <a:t> (1990-91)</a:t>
            </a:r>
          </a:p>
        </p:txBody>
      </p:sp>
    </p:spTree>
    <p:extLst>
      <p:ext uri="{BB962C8B-B14F-4D97-AF65-F5344CB8AC3E}">
        <p14:creationId xmlns:p14="http://schemas.microsoft.com/office/powerpoint/2010/main" val="196440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FB4AC74-A887-4B5E-87FE-D7773100B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951" y="1567832"/>
            <a:ext cx="6149020" cy="480697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282E8-1F16-4D8B-A80C-99CCD5B79646}"/>
              </a:ext>
            </a:extLst>
          </p:cNvPr>
          <p:cNvSpPr txBox="1"/>
          <p:nvPr/>
        </p:nvSpPr>
        <p:spPr>
          <a:xfrm>
            <a:off x="2614193" y="86735"/>
            <a:ext cx="6856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A vision for models at the heart of the legislative lifecycle</a:t>
            </a:r>
            <a:endParaRPr lang="en-AU" sz="40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19D4D8-C23A-41DA-A823-5399DEE7AA59}"/>
              </a:ext>
            </a:extLst>
          </p:cNvPr>
          <p:cNvSpPr/>
          <p:nvPr/>
        </p:nvSpPr>
        <p:spPr>
          <a:xfrm>
            <a:off x="4617720" y="2756329"/>
            <a:ext cx="2388870" cy="23660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129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AC211-B788-433F-9244-2C4870EF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Historical challenges to widespread adoption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33462-D989-4D2B-AC10-07EF50635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Separation between policy and administrative arms of government</a:t>
            </a:r>
          </a:p>
          <a:p>
            <a:r>
              <a:rPr lang="en-GB" dirty="0"/>
              <a:t>Momentum for existing legislative/policy drafting processes</a:t>
            </a:r>
          </a:p>
          <a:p>
            <a:r>
              <a:rPr lang="en-GB" dirty="0"/>
              <a:t>Changing the way complex rules are managed means a massive change to the way the organisation is run</a:t>
            </a:r>
          </a:p>
          <a:p>
            <a:r>
              <a:rPr lang="en-GB" dirty="0"/>
              <a:t>Implementation Partners prefer to code in tools they already know</a:t>
            </a:r>
          </a:p>
          <a:p>
            <a:r>
              <a:rPr lang="en-GB" dirty="0"/>
              <a:t>“Business technologists” were not yet a thing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Commercial realities drove broadening to any “business policy” modelling use cases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DB7E-11A7-4376-8E3B-B1366E770E7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45D60D9-5372-5F40-9443-0F9AE5BDC3C8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26</a:t>
            </a:fld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09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AC211-B788-433F-9244-2C4870EFA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GB" dirty="0"/>
              <a:t>Summary #2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33462-D989-4D2B-AC10-07EF50635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400" i="1"/>
              <a:t>The history of STATUTE/OIA gives a practical guide to the commercial domains that have synergy with automating legislation</a:t>
            </a:r>
          </a:p>
          <a:p>
            <a:pPr marL="0" indent="0">
              <a:buNone/>
            </a:pPr>
            <a:endParaRPr lang="en-AU" sz="2400" i="1"/>
          </a:p>
          <a:p>
            <a:pPr marL="457200" lvl="1" indent="0">
              <a:buNone/>
            </a:pPr>
            <a:r>
              <a:rPr lang="en-AU" dirty="0"/>
              <a:t>Why?</a:t>
            </a:r>
            <a:r>
              <a:rPr lang="en-AU" i="1" dirty="0"/>
              <a:t> </a:t>
            </a:r>
            <a:r>
              <a:rPr lang="en-AU" dirty="0"/>
              <a:t>STATUTE evolved into OIA under commercial pressures. This evolution reveals the areas that benefit from techniques that originated with automating legislation</a:t>
            </a:r>
          </a:p>
          <a:p>
            <a:pPr marL="0" indent="0">
              <a:buNone/>
            </a:pPr>
            <a:endParaRPr lang="en-AU" sz="2400" i="1"/>
          </a:p>
          <a:p>
            <a:pPr marL="0" indent="0">
              <a:buNone/>
            </a:pPr>
            <a:endParaRPr lang="en-AU" sz="2400" i="1"/>
          </a:p>
          <a:p>
            <a:pPr marL="457200" lvl="1" indent="0">
              <a:buNone/>
            </a:pPr>
            <a:endParaRPr lang="en-AU" i="1" dirty="0"/>
          </a:p>
          <a:p>
            <a:pPr marL="457200" lvl="1" indent="0">
              <a:buNone/>
            </a:pPr>
            <a:endParaRPr lang="en-AU" i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277094-FB47-4E0B-9650-7C45925EEDC4}"/>
              </a:ext>
            </a:extLst>
          </p:cNvPr>
          <p:cNvCxnSpPr/>
          <p:nvPr/>
        </p:nvCxnSpPr>
        <p:spPr>
          <a:xfrm>
            <a:off x="4400550" y="640080"/>
            <a:ext cx="0" cy="52578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530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AC211-B788-433F-9244-2C4870EFA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GB"/>
              <a:t>Group Questions : Discuss!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33462-D989-4D2B-AC10-07EF50635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i="1" dirty="0"/>
              <a:t>What advice for a young researcher in programming languages and the law?</a:t>
            </a:r>
          </a:p>
          <a:p>
            <a:pPr marL="0" indent="0">
              <a:buNone/>
            </a:pPr>
            <a:endParaRPr lang="en-AU" i="1" dirty="0"/>
          </a:p>
          <a:p>
            <a:pPr marL="0" indent="0">
              <a:buNone/>
            </a:pPr>
            <a:r>
              <a:rPr lang="en-AU" i="1" dirty="0"/>
              <a:t>Is there a role for AI in the technical areas? (Parsing, Logic, Rule management, Application, Engine) How about advanced logic techniques?</a:t>
            </a:r>
          </a:p>
          <a:p>
            <a:pPr marL="0" indent="0">
              <a:buNone/>
            </a:pPr>
            <a:endParaRPr lang="en-AU" i="1" dirty="0"/>
          </a:p>
          <a:p>
            <a:pPr marL="0" indent="0">
              <a:buNone/>
            </a:pPr>
            <a:r>
              <a:rPr lang="en-AU" i="1" dirty="0"/>
              <a:t>How can researchers get involved in OIA today?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D055BC-3F38-4B35-BFA2-B7431E45C8CE}"/>
              </a:ext>
            </a:extLst>
          </p:cNvPr>
          <p:cNvCxnSpPr/>
          <p:nvPr/>
        </p:nvCxnSpPr>
        <p:spPr>
          <a:xfrm>
            <a:off x="4400550" y="640080"/>
            <a:ext cx="0" cy="52578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32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62069FC3-99A8-4594-82F4-D6076C8CCB5E}"/>
              </a:ext>
            </a:extLst>
          </p:cNvPr>
          <p:cNvSpPr/>
          <p:nvPr/>
        </p:nvSpPr>
        <p:spPr>
          <a:xfrm>
            <a:off x="606972" y="646387"/>
            <a:ext cx="3444765" cy="3208282"/>
          </a:xfrm>
          <a:prstGeom prst="cloudCallout">
            <a:avLst/>
          </a:prstGeom>
          <a:solidFill>
            <a:srgbClr val="AE5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Hey, let’s do a toolchain for automating administrative law!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4D0802-7F75-4694-B8A1-608101E2E3FB}"/>
              </a:ext>
            </a:extLst>
          </p:cNvPr>
          <p:cNvSpPr txBox="1"/>
          <p:nvPr/>
        </p:nvSpPr>
        <p:spPr>
          <a:xfrm>
            <a:off x="4863663" y="1258100"/>
            <a:ext cx="5825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Calibri (Body)"/>
              </a:rPr>
              <a:t>The forces of Time, Destiny, Reality, Practicality, Market, Longevity, Opportunity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901F6-0A48-4BB4-9C0F-E89B34C6B7C3}"/>
              </a:ext>
            </a:extLst>
          </p:cNvPr>
          <p:cNvSpPr txBox="1"/>
          <p:nvPr/>
        </p:nvSpPr>
        <p:spPr>
          <a:xfrm>
            <a:off x="1257299" y="4999306"/>
            <a:ext cx="2144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Calibri (Body)"/>
              </a:rPr>
              <a:t>1989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E788B-C0B1-4E61-BD14-F2A6A71B62D7}"/>
              </a:ext>
            </a:extLst>
          </p:cNvPr>
          <p:cNvSpPr txBox="1"/>
          <p:nvPr/>
        </p:nvSpPr>
        <p:spPr>
          <a:xfrm>
            <a:off x="8204637" y="4999305"/>
            <a:ext cx="2144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D0E2C-1DA6-4C07-A24A-C08F0BBE3BEC}"/>
              </a:ext>
            </a:extLst>
          </p:cNvPr>
          <p:cNvSpPr txBox="1"/>
          <p:nvPr/>
        </p:nvSpPr>
        <p:spPr>
          <a:xfrm>
            <a:off x="7841258" y="3069839"/>
            <a:ext cx="2144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/>
              <a:t>???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84F5047-0DE8-4943-9954-91867C5E384E}"/>
              </a:ext>
            </a:extLst>
          </p:cNvPr>
          <p:cNvSpPr/>
          <p:nvPr/>
        </p:nvSpPr>
        <p:spPr>
          <a:xfrm>
            <a:off x="5005552" y="3155833"/>
            <a:ext cx="2356945" cy="1379483"/>
          </a:xfrm>
          <a:prstGeom prst="rightArrow">
            <a:avLst/>
          </a:prstGeom>
          <a:solidFill>
            <a:srgbClr val="AE56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BE8CFE1-759D-4E9C-B4BC-746D5944BBE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45D60D9-5372-5F40-9443-0F9AE5BDC3C8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r"/>
              <a:t>3</a:t>
            </a:fld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45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E4D268-6538-431A-BFB4-4007FCD1B86A}"/>
              </a:ext>
            </a:extLst>
          </p:cNvPr>
          <p:cNvSpPr txBox="1"/>
          <p:nvPr/>
        </p:nvSpPr>
        <p:spPr>
          <a:xfrm>
            <a:off x="2443783" y="1454729"/>
            <a:ext cx="73053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1989 – 1993</a:t>
            </a:r>
          </a:p>
          <a:p>
            <a:r>
              <a:rPr lang="en-GB" sz="2800" dirty="0"/>
              <a:t>STATUTE Inference Machine; </a:t>
            </a:r>
            <a:r>
              <a:rPr lang="en-GB" sz="2800" dirty="0" err="1"/>
              <a:t>Rulebase</a:t>
            </a:r>
            <a:r>
              <a:rPr lang="en-GB" sz="2800" dirty="0"/>
              <a:t> Workshop</a:t>
            </a:r>
            <a:endParaRPr lang="en-A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B95445-F73E-4D2B-8393-2095FD0ED713}"/>
              </a:ext>
            </a:extLst>
          </p:cNvPr>
          <p:cNvSpPr txBox="1"/>
          <p:nvPr/>
        </p:nvSpPr>
        <p:spPr>
          <a:xfrm>
            <a:off x="2443783" y="2588509"/>
            <a:ext cx="24536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1994 – 2002</a:t>
            </a:r>
          </a:p>
          <a:p>
            <a:r>
              <a:rPr lang="en-GB" sz="2800" dirty="0"/>
              <a:t>STATUTE Expert</a:t>
            </a:r>
            <a:endParaRPr lang="en-A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C2E56-7262-47F1-A762-4553093AF8BA}"/>
              </a:ext>
            </a:extLst>
          </p:cNvPr>
          <p:cNvSpPr txBox="1"/>
          <p:nvPr/>
        </p:nvSpPr>
        <p:spPr>
          <a:xfrm>
            <a:off x="2443783" y="3771372"/>
            <a:ext cx="54057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2003 – 2008</a:t>
            </a:r>
          </a:p>
          <a:p>
            <a:r>
              <a:rPr lang="en-GB" sz="2800" dirty="0" err="1"/>
              <a:t>RuleBurst</a:t>
            </a:r>
            <a:r>
              <a:rPr lang="en-GB" sz="2800" dirty="0"/>
              <a:t>; New non-RETE algorithm</a:t>
            </a:r>
            <a:endParaRPr lang="en-AU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753266-DA98-45DE-B6FE-50985869E391}"/>
              </a:ext>
            </a:extLst>
          </p:cNvPr>
          <p:cNvSpPr txBox="1"/>
          <p:nvPr/>
        </p:nvSpPr>
        <p:spPr>
          <a:xfrm>
            <a:off x="2456463" y="5023269"/>
            <a:ext cx="3870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2009 – 2019</a:t>
            </a:r>
          </a:p>
          <a:p>
            <a:r>
              <a:rPr lang="en-GB" sz="2800" dirty="0"/>
              <a:t>Oracle Policy Automation</a:t>
            </a:r>
            <a:endParaRPr lang="en-AU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F9C120-6344-4CC6-A7AA-24A123512E3B}"/>
              </a:ext>
            </a:extLst>
          </p:cNvPr>
          <p:cNvSpPr txBox="1"/>
          <p:nvPr/>
        </p:nvSpPr>
        <p:spPr>
          <a:xfrm>
            <a:off x="8065221" y="5005792"/>
            <a:ext cx="38475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2020 – present </a:t>
            </a:r>
          </a:p>
          <a:p>
            <a:r>
              <a:rPr lang="en-GB" sz="2800" dirty="0"/>
              <a:t>Oracle Intelligent Advisor</a:t>
            </a:r>
            <a:endParaRPr lang="en-AU" sz="2800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F991CA8A-4025-4FF9-B607-D21C3DCA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Evolution</a:t>
            </a:r>
            <a:endParaRPr lang="en-AU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6BA4BFF-ED68-41B0-BF50-8E173744E36A}"/>
              </a:ext>
            </a:extLst>
          </p:cNvPr>
          <p:cNvSpPr/>
          <p:nvPr/>
        </p:nvSpPr>
        <p:spPr>
          <a:xfrm>
            <a:off x="6484547" y="5236868"/>
            <a:ext cx="1266497" cy="588467"/>
          </a:xfrm>
          <a:prstGeom prst="rightArrow">
            <a:avLst/>
          </a:prstGeom>
          <a:solidFill>
            <a:srgbClr val="FACD62">
              <a:hueOff val="0"/>
              <a:satOff val="0"/>
              <a:lumOff val="0"/>
              <a:alphaOff val="0"/>
            </a:srgbClr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7EDAF99-1E5F-458D-8383-8FC448D6D082}"/>
              </a:ext>
            </a:extLst>
          </p:cNvPr>
          <p:cNvSpPr/>
          <p:nvPr/>
        </p:nvSpPr>
        <p:spPr>
          <a:xfrm>
            <a:off x="724842" y="2755683"/>
            <a:ext cx="1266497" cy="588467"/>
          </a:xfrm>
          <a:prstGeom prst="rightArrow">
            <a:avLst/>
          </a:prstGeom>
          <a:solidFill>
            <a:srgbClr val="FACD62">
              <a:hueOff val="0"/>
              <a:satOff val="0"/>
              <a:lumOff val="0"/>
              <a:alphaOff val="0"/>
            </a:srgbClr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B04395F-57A6-45E3-B1E4-36A57FD2273E}"/>
              </a:ext>
            </a:extLst>
          </p:cNvPr>
          <p:cNvSpPr/>
          <p:nvPr/>
        </p:nvSpPr>
        <p:spPr>
          <a:xfrm>
            <a:off x="724842" y="3984969"/>
            <a:ext cx="1266497" cy="588467"/>
          </a:xfrm>
          <a:prstGeom prst="rightArrow">
            <a:avLst/>
          </a:prstGeom>
          <a:solidFill>
            <a:srgbClr val="FACD62">
              <a:hueOff val="0"/>
              <a:satOff val="0"/>
              <a:lumOff val="0"/>
              <a:alphaOff val="0"/>
            </a:srgbClr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CC2B05B-DA5D-4A70-872C-E388200B7540}"/>
              </a:ext>
            </a:extLst>
          </p:cNvPr>
          <p:cNvSpPr/>
          <p:nvPr/>
        </p:nvSpPr>
        <p:spPr>
          <a:xfrm>
            <a:off x="724843" y="5236868"/>
            <a:ext cx="1266497" cy="588467"/>
          </a:xfrm>
          <a:prstGeom prst="rightArrow">
            <a:avLst/>
          </a:prstGeom>
          <a:solidFill>
            <a:srgbClr val="FACD62">
              <a:hueOff val="0"/>
              <a:satOff val="0"/>
              <a:lumOff val="0"/>
              <a:alphaOff val="0"/>
            </a:srgbClr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907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0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D5DF382-272C-4F3D-A3AC-35231DD5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>
                <a:cs typeface="Calibri Light" panose="020F0302020204030204" pitchFamily="34" charset="0"/>
              </a:rPr>
              <a:t>The Origins - STATUTE</a:t>
            </a:r>
            <a:endParaRPr lang="en-AU" sz="5400" dirty="0"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58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98099DCE-E4F5-440A-9E24-3BC3C04CEA6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515" y="3074275"/>
            <a:ext cx="2780971" cy="3511340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37F10C-AC58-4E94-8D1B-343EFD5F6B1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010400" y="773113"/>
            <a:ext cx="5181600" cy="571976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</a:t>
            </a:r>
            <a:r>
              <a:rPr lang="en-GB" b="1" dirty="0">
                <a:solidFill>
                  <a:schemeClr val="bg1"/>
                </a:solidFill>
              </a:rPr>
              <a:t>direct use </a:t>
            </a:r>
            <a:r>
              <a:rPr lang="en-GB" dirty="0">
                <a:solidFill>
                  <a:schemeClr val="bg1"/>
                </a:solidFill>
              </a:rPr>
              <a:t>by</a:t>
            </a:r>
            <a:r>
              <a:rPr lang="en-GB" b="1" dirty="0">
                <a:solidFill>
                  <a:schemeClr val="bg1"/>
                </a:solidFill>
              </a:rPr>
              <a:t> administrative lawyers</a:t>
            </a:r>
          </a:p>
          <a:p>
            <a:r>
              <a:rPr lang="en-GB" dirty="0">
                <a:solidFill>
                  <a:schemeClr val="bg1"/>
                </a:solidFill>
              </a:rPr>
              <a:t>Cut the </a:t>
            </a:r>
            <a:r>
              <a:rPr lang="en-GB" b="1" dirty="0">
                <a:solidFill>
                  <a:schemeClr val="bg1"/>
                </a:solidFill>
              </a:rPr>
              <a:t>programmers out of the loop</a:t>
            </a:r>
          </a:p>
          <a:p>
            <a:r>
              <a:rPr lang="en-GB" dirty="0">
                <a:solidFill>
                  <a:schemeClr val="bg1"/>
                </a:solidFill>
              </a:rPr>
              <a:t>Targeted to </a:t>
            </a:r>
            <a:r>
              <a:rPr lang="en-GB" b="1" dirty="0">
                <a:solidFill>
                  <a:schemeClr val="bg1"/>
                </a:solidFill>
              </a:rPr>
              <a:t>maintaining legislation under change</a:t>
            </a:r>
          </a:p>
          <a:p>
            <a:r>
              <a:rPr lang="en-GB" dirty="0">
                <a:solidFill>
                  <a:schemeClr val="bg1"/>
                </a:solidFill>
              </a:rPr>
              <a:t>Knowledge represented using </a:t>
            </a:r>
            <a:r>
              <a:rPr lang="en-GB" b="1" dirty="0">
                <a:solidFill>
                  <a:schemeClr val="bg1"/>
                </a:solidFill>
              </a:rPr>
              <a:t>limited natural language 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5B9CE8A-7977-4999-BA6A-51930F5F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1990s - STATUTE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2B948A-0F7C-4456-9A61-7547BD107F60}"/>
              </a:ext>
            </a:extLst>
          </p:cNvPr>
          <p:cNvSpPr txBox="1"/>
          <p:nvPr/>
        </p:nvSpPr>
        <p:spPr>
          <a:xfrm>
            <a:off x="305497" y="1570951"/>
            <a:ext cx="5206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Peter Johnson</a:t>
            </a:r>
          </a:p>
          <a:p>
            <a:r>
              <a:rPr lang="en-GB" b="1" dirty="0">
                <a:solidFill>
                  <a:schemeClr val="bg1"/>
                </a:solidFill>
              </a:rPr>
              <a:t>Administrative Lawyer</a:t>
            </a:r>
          </a:p>
          <a:p>
            <a:r>
              <a:rPr lang="en-GB" dirty="0">
                <a:solidFill>
                  <a:schemeClr val="bg1"/>
                </a:solidFill>
              </a:rPr>
              <a:t>“The Annotated Social Security Act 1989”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49C14-3B57-4357-A365-95B60FA7B030}"/>
              </a:ext>
            </a:extLst>
          </p:cNvPr>
          <p:cNvSpPr txBox="1"/>
          <p:nvPr/>
        </p:nvSpPr>
        <p:spPr>
          <a:xfrm>
            <a:off x="4407159" y="1649778"/>
            <a:ext cx="2520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David Mead</a:t>
            </a:r>
          </a:p>
          <a:p>
            <a:r>
              <a:rPr lang="en-GB" b="1" dirty="0">
                <a:solidFill>
                  <a:schemeClr val="bg1"/>
                </a:solidFill>
              </a:rPr>
              <a:t>Computer Programmer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E4F10B-6AE0-4E8A-B208-E55690D89766}"/>
              </a:ext>
            </a:extLst>
          </p:cNvPr>
          <p:cNvCxnSpPr>
            <a:cxnSpLocks/>
          </p:cNvCxnSpPr>
          <p:nvPr/>
        </p:nvCxnSpPr>
        <p:spPr>
          <a:xfrm>
            <a:off x="1128101" y="2465003"/>
            <a:ext cx="905651" cy="5889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6489CE-B3CD-4643-9CAA-142779049158}"/>
              </a:ext>
            </a:extLst>
          </p:cNvPr>
          <p:cNvCxnSpPr>
            <a:cxnSpLocks/>
          </p:cNvCxnSpPr>
          <p:nvPr/>
        </p:nvCxnSpPr>
        <p:spPr>
          <a:xfrm flipH="1">
            <a:off x="4262910" y="2297236"/>
            <a:ext cx="1332186" cy="6730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04C7EA94-3750-4AC4-8854-6FE32C0FCBD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665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5B9CE8A-7977-4999-BA6A-51930F5F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810858"/>
          </a:xfrm>
        </p:spPr>
        <p:txBody>
          <a:bodyPr anchor="ctr">
            <a:normAutofit/>
          </a:bodyPr>
          <a:lstStyle/>
          <a:p>
            <a:pPr algn="ctr"/>
            <a:r>
              <a:rPr lang="en-GB" sz="3600">
                <a:solidFill>
                  <a:schemeClr val="bg1"/>
                </a:solidFill>
              </a:rPr>
              <a:t>1990s – STATUTE Programming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37F10C-AC58-4E94-8D1B-343EFD5F6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069"/>
            <a:ext cx="10322859" cy="5152171"/>
          </a:xfrm>
        </p:spPr>
        <p:txBody>
          <a:bodyPr anchor="t">
            <a:norm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You’re authoring a “</a:t>
            </a:r>
            <a:r>
              <a:rPr lang="en-GB" sz="3200" dirty="0" err="1">
                <a:solidFill>
                  <a:schemeClr val="bg1"/>
                </a:solidFill>
              </a:rPr>
              <a:t>Rulebase</a:t>
            </a:r>
            <a:r>
              <a:rPr lang="en-GB" sz="3200" dirty="0">
                <a:solidFill>
                  <a:schemeClr val="bg1"/>
                </a:solidFill>
              </a:rPr>
              <a:t> Application”</a:t>
            </a:r>
          </a:p>
          <a:p>
            <a:r>
              <a:rPr lang="en-GB" sz="3200" dirty="0">
                <a:solidFill>
                  <a:schemeClr val="bg1"/>
                </a:solidFill>
              </a:rPr>
              <a:t>The “Program” is logical </a:t>
            </a:r>
            <a:r>
              <a:rPr lang="en-GB" sz="3200" b="1" dirty="0">
                <a:solidFill>
                  <a:schemeClr val="bg1"/>
                </a:solidFill>
              </a:rPr>
              <a:t>rules</a:t>
            </a:r>
            <a:r>
              <a:rPr lang="en-GB" sz="3200" dirty="0">
                <a:solidFill>
                  <a:schemeClr val="bg1"/>
                </a:solidFill>
              </a:rPr>
              <a:t> in </a:t>
            </a:r>
            <a:r>
              <a:rPr lang="en-GB" sz="3200" b="1" dirty="0">
                <a:solidFill>
                  <a:schemeClr val="bg1"/>
                </a:solidFill>
              </a:rPr>
              <a:t>limited natural language</a:t>
            </a:r>
          </a:p>
          <a:p>
            <a:r>
              <a:rPr lang="en-GB" sz="3200" dirty="0">
                <a:solidFill>
                  <a:schemeClr val="bg1"/>
                </a:solidFill>
              </a:rPr>
              <a:t>The “IDE” helps you </a:t>
            </a:r>
            <a:r>
              <a:rPr lang="en-GB" sz="3200" b="1" dirty="0">
                <a:solidFill>
                  <a:schemeClr val="bg1"/>
                </a:solidFill>
              </a:rPr>
              <a:t>build</a:t>
            </a:r>
            <a:r>
              <a:rPr lang="en-GB" sz="3200" dirty="0">
                <a:solidFill>
                  <a:schemeClr val="bg1"/>
                </a:solidFill>
              </a:rPr>
              <a:t> and </a:t>
            </a:r>
            <a:r>
              <a:rPr lang="en-GB" sz="3200" b="1" dirty="0">
                <a:solidFill>
                  <a:schemeClr val="bg1"/>
                </a:solidFill>
              </a:rPr>
              <a:t>maintain</a:t>
            </a:r>
            <a:r>
              <a:rPr lang="en-GB" sz="3200" dirty="0">
                <a:solidFill>
                  <a:schemeClr val="bg1"/>
                </a:solidFill>
              </a:rPr>
              <a:t> this program</a:t>
            </a:r>
          </a:p>
          <a:p>
            <a:r>
              <a:rPr lang="en-GB" sz="3200" dirty="0">
                <a:solidFill>
                  <a:schemeClr val="bg1"/>
                </a:solidFill>
              </a:rPr>
              <a:t>The “Runtime Engine” knows how to </a:t>
            </a:r>
          </a:p>
          <a:p>
            <a:pPr lvl="1"/>
            <a:r>
              <a:rPr lang="en-GB" sz="3200" dirty="0">
                <a:solidFill>
                  <a:schemeClr val="bg1"/>
                </a:solidFill>
              </a:rPr>
              <a:t>collect facts</a:t>
            </a:r>
          </a:p>
          <a:p>
            <a:pPr lvl="1"/>
            <a:r>
              <a:rPr lang="en-GB" sz="3200" dirty="0">
                <a:solidFill>
                  <a:schemeClr val="bg1"/>
                </a:solidFill>
              </a:rPr>
              <a:t>manipulate limited natural language, e.g. ask questions</a:t>
            </a:r>
          </a:p>
          <a:p>
            <a:pPr lvl="1"/>
            <a:r>
              <a:rPr lang="en-GB" sz="3200" dirty="0">
                <a:solidFill>
                  <a:schemeClr val="bg1"/>
                </a:solidFill>
              </a:rPr>
              <a:t>generate practical interviews , decisions, reports</a:t>
            </a:r>
          </a:p>
          <a:p>
            <a:r>
              <a:rPr lang="en-GB" sz="3200" dirty="0">
                <a:solidFill>
                  <a:schemeClr val="bg1"/>
                </a:solidFill>
              </a:rPr>
              <a:t>“Deployment” into Windows, later Web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B9F6837-6E2C-4951-B537-7F6287F6F30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45D60D9-5372-5F40-9443-0F9AE5BDC3C8}" type="slidenum">
              <a:rPr lang="en-US" sz="1200" smtClean="0">
                <a:solidFill>
                  <a:schemeClr val="tx1">
                    <a:lumMod val="85000"/>
                  </a:schemeClr>
                </a:solidFill>
              </a:rPr>
              <a:pPr algn="r"/>
              <a:t>7</a:t>
            </a:fld>
            <a:endParaRPr lang="en-US" sz="12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339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E1D5-BA5F-3744-B36F-F45A4A5E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Practical isomorphism – source legislation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13071-24FD-404E-B54B-384CD9FD53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1A62D4-19C8-48D8-A37D-279EA3CD046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784976" cy="46672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AU" sz="2000" b="1" kern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Division 1—Eligibility for family tax benefit</a:t>
            </a:r>
          </a:p>
          <a:p>
            <a:pPr marL="0" indent="0">
              <a:spcBef>
                <a:spcPts val="1100"/>
              </a:spcBef>
              <a:buNone/>
            </a:pPr>
            <a:r>
              <a:rPr lang="en-AU" sz="2000" b="1" kern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Subdivision A—Eligibility of individuals for family tax benefit in normal circumstances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AU" sz="2000" b="1" kern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21  When an individual is eligible for family tax benefit in normal circumstances</a:t>
            </a:r>
          </a:p>
          <a:p>
            <a:pPr marL="0" indent="0">
              <a:spcBef>
                <a:spcPts val="900"/>
              </a:spcBef>
              <a:buNone/>
              <a:tabLst>
                <a:tab pos="648335" algn="r"/>
              </a:tabLst>
            </a:pPr>
            <a:r>
              <a:rPr lang="en-A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(1) An individual is eligible for family tax benefit if:</a:t>
            </a:r>
          </a:p>
          <a:p>
            <a:pPr marL="360045" indent="0">
              <a:spcBef>
                <a:spcPts val="200"/>
              </a:spcBef>
              <a:buNone/>
              <a:tabLst>
                <a:tab pos="972185" algn="r"/>
              </a:tabLst>
            </a:pPr>
            <a:r>
              <a:rPr lang="en-A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(a) the individual:</a:t>
            </a:r>
          </a:p>
          <a:p>
            <a:pPr marL="720090" indent="0">
              <a:spcBef>
                <a:spcPts val="200"/>
              </a:spcBef>
              <a:buNone/>
              <a:tabLst>
                <a:tab pos="1260475" algn="r"/>
              </a:tabLst>
            </a:pPr>
            <a:r>
              <a:rPr lang="en-A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A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A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has at least one FTB child; or</a:t>
            </a:r>
          </a:p>
          <a:p>
            <a:pPr marL="720090" indent="0">
              <a:spcBef>
                <a:spcPts val="200"/>
              </a:spcBef>
              <a:buNone/>
              <a:tabLst>
                <a:tab pos="1260475" algn="r"/>
              </a:tabLst>
            </a:pPr>
            <a:r>
              <a:rPr lang="en-A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(ii) has at least one regular care child who is also a rent assistance child; and</a:t>
            </a:r>
          </a:p>
          <a:p>
            <a:pPr marL="360045" indent="0">
              <a:spcBef>
                <a:spcPts val="200"/>
              </a:spcBef>
              <a:buNone/>
              <a:tabLst>
                <a:tab pos="972185" algn="r"/>
              </a:tabLst>
            </a:pPr>
            <a:r>
              <a:rPr lang="en-A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(b) the individual:</a:t>
            </a:r>
          </a:p>
          <a:p>
            <a:pPr marL="720090" indent="0">
              <a:spcBef>
                <a:spcPts val="200"/>
              </a:spcBef>
              <a:buNone/>
              <a:tabLst>
                <a:tab pos="1260475" algn="r"/>
              </a:tabLst>
            </a:pPr>
            <a:r>
              <a:rPr lang="en-A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A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A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is an Australian resident; or</a:t>
            </a:r>
          </a:p>
          <a:p>
            <a:pPr marL="720090" indent="0">
              <a:spcBef>
                <a:spcPts val="200"/>
              </a:spcBef>
              <a:buNone/>
              <a:tabLst>
                <a:tab pos="1260475" algn="r"/>
              </a:tabLst>
            </a:pPr>
            <a:r>
              <a:rPr lang="en-A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A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ia</a:t>
            </a:r>
            <a:r>
              <a:rPr lang="en-A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is a special category visa holder residing in Australia; or</a:t>
            </a:r>
          </a:p>
          <a:p>
            <a:pPr marL="720090" indent="0">
              <a:spcBef>
                <a:spcPts val="200"/>
              </a:spcBef>
              <a:buNone/>
              <a:tabLst>
                <a:tab pos="1260475" algn="r"/>
              </a:tabLst>
            </a:pPr>
            <a:r>
              <a:rPr lang="en-A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(ii) satisfies subsection (1A); and</a:t>
            </a:r>
          </a:p>
          <a:p>
            <a:pPr marL="360045" indent="0">
              <a:spcBef>
                <a:spcPts val="200"/>
              </a:spcBef>
              <a:buNone/>
              <a:tabLst>
                <a:tab pos="972185" algn="r"/>
              </a:tabLst>
            </a:pPr>
            <a:r>
              <a:rPr lang="en-A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(c) the individual’s rate of family tax benefit is greater than nil.</a:t>
            </a:r>
            <a:r>
              <a:rPr lang="en-GB" sz="3200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121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E1D5-BA5F-3744-B36F-F45A4A5E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Practical isomorphism – modelled rules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13071-24FD-404E-B54B-384CD9FD53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556D4D-F1A3-4A2E-BD27-73EFEC58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11" y="1738272"/>
            <a:ext cx="10479001" cy="456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59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ent Master Pillars">
  <a:themeElements>
    <a:clrScheme name="Oracle Redwood 08-26-2020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00688C"/>
      </a:hlink>
      <a:folHlink>
        <a:srgbClr val="00688C"/>
      </a:folHlink>
    </a:clrScheme>
    <a:fontScheme name="Oracle Sans Tabular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sz="1400" dirty="0" smtClean="0"/>
        </a:defPPr>
      </a:lstStyle>
    </a:tx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Presentation2" id="{20BE874E-05B6-304A-995D-5468CD96382C}" vid="{CE6E6437-D1EC-5F4B-BB0C-F4F939DD7B3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racle Redwood 06-2020">
    <a:dk1>
      <a:srgbClr val="312D2A"/>
    </a:dk1>
    <a:lt1>
      <a:srgbClr val="FCFBFA"/>
    </a:lt1>
    <a:dk2>
      <a:srgbClr val="312D2A"/>
    </a:dk2>
    <a:lt2>
      <a:srgbClr val="FCFBFA"/>
    </a:lt2>
    <a:accent1>
      <a:srgbClr val="C74634"/>
    </a:accent1>
    <a:accent2>
      <a:srgbClr val="FACD62"/>
    </a:accent2>
    <a:accent3>
      <a:srgbClr val="94AFAF"/>
    </a:accent3>
    <a:accent4>
      <a:srgbClr val="2B6242"/>
    </a:accent4>
    <a:accent5>
      <a:srgbClr val="AE562C"/>
    </a:accent5>
    <a:accent6>
      <a:srgbClr val="759C6C"/>
    </a:accent6>
    <a:hlink>
      <a:srgbClr val="2C5967"/>
    </a:hlink>
    <a:folHlink>
      <a:srgbClr val="2C5967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2982</TotalTime>
  <Words>1537</Words>
  <Application>Microsoft Office PowerPoint</Application>
  <PresentationFormat>Widescreen</PresentationFormat>
  <Paragraphs>401</Paragraphs>
  <Slides>28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arial</vt:lpstr>
      <vt:lpstr>Calibri</vt:lpstr>
      <vt:lpstr>Calibri (Body)</vt:lpstr>
      <vt:lpstr>Calibri Light</vt:lpstr>
      <vt:lpstr>Georgia</vt:lpstr>
      <vt:lpstr>Oracle Sans Light</vt:lpstr>
      <vt:lpstr>Oracle Sans Tab</vt:lpstr>
      <vt:lpstr>Oracle Sans Tab Light</vt:lpstr>
      <vt:lpstr>System Font Regular</vt:lpstr>
      <vt:lpstr>Times New Roman</vt:lpstr>
      <vt:lpstr>Office Theme</vt:lpstr>
      <vt:lpstr>Parent Master Pillars</vt:lpstr>
      <vt:lpstr>What Does a Toolchain for Automating Legislation Eventually Become?</vt:lpstr>
      <vt:lpstr>PowerPoint Presentation</vt:lpstr>
      <vt:lpstr>PowerPoint Presentation</vt:lpstr>
      <vt:lpstr>Evolution</vt:lpstr>
      <vt:lpstr>The Origins - STATUTE</vt:lpstr>
      <vt:lpstr>1990s - STATUTE</vt:lpstr>
      <vt:lpstr>1990s – STATUTE Programming Model</vt:lpstr>
      <vt:lpstr>Practical isomorphism – source legislation</vt:lpstr>
      <vt:lpstr>Practical isomorphism – modelled rules</vt:lpstr>
      <vt:lpstr>“Practical isomorphism” = maintenance under change</vt:lpstr>
      <vt:lpstr>PowerPoint Presentation</vt:lpstr>
      <vt:lpstr>PowerPoint Presentation</vt:lpstr>
      <vt:lpstr>STATUTE Expert Methodology</vt:lpstr>
      <vt:lpstr>1989-1996 – STATUTE First use cases</vt:lpstr>
      <vt:lpstr>The Present – Oracle Intelligent Advisor</vt:lpstr>
      <vt:lpstr>Demonstration</vt:lpstr>
      <vt:lpstr>From a legislative toolchain to  Oracle Intelligent Advisor - Technical</vt:lpstr>
      <vt:lpstr>Use case applicability over time</vt:lpstr>
      <vt:lpstr>Discussion</vt:lpstr>
      <vt:lpstr>Summary : Discuss!</vt:lpstr>
      <vt:lpstr>Papers</vt:lpstr>
      <vt:lpstr>Links</vt:lpstr>
      <vt:lpstr>Questions - Audience</vt:lpstr>
      <vt:lpstr>Thank you!</vt:lpstr>
      <vt:lpstr>PowerPoint Presentation</vt:lpstr>
      <vt:lpstr>Historical challenges to widespread adoption</vt:lpstr>
      <vt:lpstr>Summary #2</vt:lpstr>
      <vt:lpstr>Group Questions : Discuss!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 of Oracle Intelligent Advisor</dc:title>
  <dc:creator>Davin Fifield</dc:creator>
  <cp:lastModifiedBy>Don Syme</cp:lastModifiedBy>
  <cp:revision>2</cp:revision>
  <dcterms:created xsi:type="dcterms:W3CDTF">2022-01-12T08:40:20Z</dcterms:created>
  <dcterms:modified xsi:type="dcterms:W3CDTF">2022-01-16T17:20:26Z</dcterms:modified>
</cp:coreProperties>
</file>